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87" r:id="rId3"/>
    <p:sldId id="256" r:id="rId4"/>
    <p:sldId id="277" r:id="rId5"/>
    <p:sldId id="326" r:id="rId6"/>
    <p:sldId id="335" r:id="rId7"/>
    <p:sldId id="448" r:id="rId8"/>
    <p:sldId id="329" r:id="rId9"/>
    <p:sldId id="315" r:id="rId10"/>
    <p:sldId id="293" r:id="rId11"/>
    <p:sldId id="276" r:id="rId12"/>
    <p:sldId id="44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D20E-46F1-4521-AB88-F429645C565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671-8844-43CA-AEF9-8AAF692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err="1"/>
              <a:t>Ренгалин</a:t>
            </a:r>
            <a:r>
              <a:rPr lang="ru-RU" dirty="0"/>
              <a:t> обладает комбинированным действием</a:t>
            </a:r>
            <a:r>
              <a:rPr lang="en-US" dirty="0"/>
              <a:t>,</a:t>
            </a:r>
            <a:r>
              <a:rPr lang="ru-RU" dirty="0"/>
              <a:t> благодаря наличию компонентов, активных в отношении влажного и сухого кашля. Основные компоненты </a:t>
            </a:r>
            <a:r>
              <a:rPr lang="ru-RU" dirty="0" err="1"/>
              <a:t>Ренгалина</a:t>
            </a:r>
            <a:r>
              <a:rPr lang="ru-RU" dirty="0"/>
              <a:t> оказывают регулирующее действие на рецепторы, которые непосредственно вовлечены в развитие и поддержание кашлевого рефлекса. Компоненты препарата </a:t>
            </a:r>
            <a:r>
              <a:rPr lang="ru-RU" dirty="0" err="1"/>
              <a:t>Ренгалин</a:t>
            </a:r>
            <a:r>
              <a:rPr lang="ru-RU" dirty="0"/>
              <a:t> действуют на различные патогенетические звенья кашлевого рефлекса, модифицируя активность </a:t>
            </a:r>
            <a:r>
              <a:rPr lang="ru-RU" dirty="0" err="1"/>
              <a:t>лиганд-рецепторного</a:t>
            </a:r>
            <a:r>
              <a:rPr lang="ru-RU" dirty="0"/>
              <a:t> взаимодействия регуляторов с соответствующими рецепторами: РА антитела к </a:t>
            </a:r>
            <a:r>
              <a:rPr lang="ru-RU" dirty="0" err="1"/>
              <a:t>брадикинину</a:t>
            </a:r>
            <a:r>
              <a:rPr lang="ru-RU" dirty="0"/>
              <a:t> – с рецепторами </a:t>
            </a:r>
            <a:r>
              <a:rPr lang="ru-RU" dirty="0" err="1"/>
              <a:t>брадикинина</a:t>
            </a:r>
            <a:r>
              <a:rPr lang="ru-RU" dirty="0"/>
              <a:t>, РА антитела к гистамину – с </a:t>
            </a:r>
            <a:r>
              <a:rPr lang="ru-RU" dirty="0" err="1"/>
              <a:t>гистаминовыми</a:t>
            </a:r>
            <a:r>
              <a:rPr lang="ru-RU" dirty="0"/>
              <a:t> рецепторами, </a:t>
            </a:r>
            <a:r>
              <a:rPr lang="ru-RU" dirty="0" err="1"/>
              <a:t>релиз-активные</a:t>
            </a:r>
            <a:r>
              <a:rPr lang="ru-RU" dirty="0"/>
              <a:t> (РА) антитела к морфину – с </a:t>
            </a:r>
            <a:r>
              <a:rPr lang="ru-RU" dirty="0" err="1"/>
              <a:t>опиатными</a:t>
            </a:r>
            <a:r>
              <a:rPr lang="ru-RU" dirty="0"/>
              <a:t> рецепторами. Присутствие в составе </a:t>
            </a:r>
            <a:r>
              <a:rPr lang="ru-RU" dirty="0" err="1"/>
              <a:t>Ренгалина</a:t>
            </a:r>
            <a:r>
              <a:rPr lang="ru-RU" dirty="0"/>
              <a:t> РА АТ к </a:t>
            </a:r>
            <a:r>
              <a:rPr lang="ru-RU" dirty="0" err="1"/>
              <a:t>брадикинину</a:t>
            </a:r>
            <a:r>
              <a:rPr lang="ru-RU" dirty="0"/>
              <a:t>, гистамину и морфину, обусловлено патофизиологической ролью рецепторов к </a:t>
            </a:r>
            <a:r>
              <a:rPr lang="ru-RU" dirty="0" err="1"/>
              <a:t>брадикинину</a:t>
            </a:r>
            <a:r>
              <a:rPr lang="ru-RU" dirty="0"/>
              <a:t>, рецепторов к гистамину и </a:t>
            </a:r>
            <a:r>
              <a:rPr lang="ru-RU" dirty="0" err="1"/>
              <a:t>опиатных</a:t>
            </a:r>
            <a:r>
              <a:rPr lang="ru-RU" dirty="0"/>
              <a:t> рецепторов в развитии кашля. Входящие в состав </a:t>
            </a:r>
            <a:r>
              <a:rPr lang="ru-RU" dirty="0" err="1"/>
              <a:t>Ренгалина</a:t>
            </a:r>
            <a:r>
              <a:rPr lang="ru-RU" dirty="0"/>
              <a:t> РА АТ оказывают регулирующее влияние на конкретные рецепторы, что приводит к усилению эффекта при совместном применении компонентов.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1F107-C986-4F43-9CF5-0CE8B6F0A7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4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631825"/>
            <a:ext cx="5613400" cy="3159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az-Latn-AZ" dirty="0"/>
              <a:t>İltihab</a:t>
            </a:r>
            <a:r>
              <a:rPr lang="az-Latn-AZ" baseline="0" dirty="0"/>
              <a:t> mediatrı bradikinin iltihabı reaksiyaların və öskürəyin yaranmasında böyük rol oynayır</a:t>
            </a:r>
            <a:endParaRPr lang="az-Latn-AZ" dirty="0"/>
          </a:p>
          <a:p>
            <a:pPr eaLnBrk="1" hangingPunct="1">
              <a:spcBef>
                <a:spcPct val="0"/>
              </a:spcBef>
              <a:defRPr/>
            </a:pPr>
            <a:r>
              <a:rPr lang="az-Latn-AZ" dirty="0"/>
              <a:t>Bradikinin</a:t>
            </a:r>
            <a:r>
              <a:rPr lang="ru-RU" dirty="0"/>
              <a:t> – </a:t>
            </a:r>
            <a:r>
              <a:rPr lang="az-Latn-AZ" dirty="0"/>
              <a:t>güclü damar</a:t>
            </a:r>
            <a:r>
              <a:rPr lang="az-Latn-AZ" baseline="0" dirty="0"/>
              <a:t> genəldici təsirə malik, kapilyarların keçiriciliyini artıran, saya əzələlərin spazmına, ağrı hissiyatının inkişafına və obstruksiyaya səbəb olan peptiddir</a:t>
            </a:r>
            <a:r>
              <a:rPr lang="ru-RU" dirty="0"/>
              <a:t>. </a:t>
            </a:r>
            <a:endParaRPr lang="az-Latn-AZ" dirty="0"/>
          </a:p>
          <a:p>
            <a:pPr eaLnBrk="1" hangingPunct="1">
              <a:spcBef>
                <a:spcPct val="0"/>
              </a:spcBef>
              <a:defRPr/>
            </a:pPr>
            <a:r>
              <a:rPr lang="az-Latn-AZ" dirty="0"/>
              <a:t>Rengalinin tərkibindəki Bradikinin</a:t>
            </a:r>
            <a:r>
              <a:rPr lang="az-Latn-AZ" baseline="0" dirty="0"/>
              <a:t> əleyhinə reliz aktiv antitellər,  bradikinin reseptorları ilə birləşərək onun sintezini və xaric olmasının azaltmaqla bronxolitik təsir göstərir kapilyarların keçiriciliyini azaldır.</a:t>
            </a:r>
            <a:endParaRPr 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0300A-2D3D-47FE-ACF6-0AE4A41A0CEE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Histaminəleyhinə</a:t>
            </a:r>
            <a:r>
              <a:rPr lang="az-Latn-AZ" baseline="0" dirty="0"/>
              <a:t> reliz aktiv anticisimlər histamin reseptorlarına tənzimləyici təsir göstərərək, damarların keçiriciliyini azaldır, seliyin artıq miqdarda xaric olunmasının qarşısını alır və beləliklə, selikli qişanın ödemini azaldır</a:t>
            </a:r>
            <a:r>
              <a:rPr lang="ru-RU" dirty="0"/>
              <a:t>. </a:t>
            </a:r>
            <a:endParaRPr lang="az-Latn-A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Histaminə qarşı olan</a:t>
            </a:r>
            <a:r>
              <a:rPr lang="az-Latn-AZ" baseline="0" dirty="0"/>
              <a:t> anticisimlərin eksperimental bronxial astma modelində allergen spesifik </a:t>
            </a:r>
            <a:r>
              <a:rPr lang="ru-RU" dirty="0"/>
              <a:t>- </a:t>
            </a:r>
            <a:r>
              <a:rPr lang="ru-RU" dirty="0" err="1"/>
              <a:t>IgE</a:t>
            </a:r>
            <a:r>
              <a:rPr lang="ru-RU" dirty="0"/>
              <a:t>, IgG1 </a:t>
            </a:r>
            <a:r>
              <a:rPr lang="az-Latn-AZ" dirty="0"/>
              <a:t>antitellərin sintezini</a:t>
            </a:r>
            <a:r>
              <a:rPr lang="az-Latn-AZ" baseline="0" dirty="0"/>
              <a:t> də azaltdığı təsdiq edilmişdir.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bu da ağırlaşmış allerqoloji anamnezi olan xəstələrdə</a:t>
            </a:r>
            <a:r>
              <a:rPr lang="az-Latn-AZ" baseline="0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kəskin respirator infeksiyalar zamanı </a:t>
            </a:r>
            <a:r>
              <a:rPr lang="az-Latn-AZ" baseline="0" dirty="0"/>
              <a:t>öskürəyin korreksiyasında əhəmiyyətli rola malikdir.</a:t>
            </a: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F899E3-B349-42FD-AB1B-F59B810409CA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7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Opioid reseptorları əsasən,</a:t>
            </a:r>
            <a:r>
              <a:rPr lang="az-Latn-AZ" baseline="0" dirty="0"/>
              <a:t> </a:t>
            </a:r>
            <a:r>
              <a:rPr lang="az-Latn-AZ" dirty="0"/>
              <a:t>uzunsov beyində öskürək mərkəzində yerləşirlər və öskürək sindromunun</a:t>
            </a:r>
            <a:r>
              <a:rPr lang="az-Latn-AZ" baseline="0" dirty="0"/>
              <a:t> patogenetik həlqəsində böyük rola malikdirlər.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Bu reseptorlarıın aktivləşməsi</a:t>
            </a:r>
            <a:r>
              <a:rPr lang="az-Latn-AZ" baseline="0" dirty="0"/>
              <a:t> öskürəyin inkişafına, və həmçinin öskürəyi müşahidə edən ağrı sindromunun da yaranmasına səbəb olur.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Onu da qeyd etmək lazımdır ki, mərkəzi təsirlə malik öskürək əleyhinə preparatların təsir mexanizmi onların</a:t>
            </a:r>
            <a:r>
              <a:rPr lang="az-Latn-AZ" baseline="0" dirty="0"/>
              <a:t> op</a:t>
            </a:r>
            <a:r>
              <a:rPr lang="en-US" baseline="0"/>
              <a:t>io</a:t>
            </a:r>
            <a:r>
              <a:rPr lang="az-Latn-AZ" baseline="0"/>
              <a:t>d </a:t>
            </a:r>
            <a:r>
              <a:rPr lang="az-Latn-AZ" baseline="0" dirty="0"/>
              <a:t>reseptorlarının blok etməsi ilə əlaqədardır.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Rengalin isə tərkibindəki</a:t>
            </a:r>
            <a:r>
              <a:rPr lang="az-Latn-AZ" baseline="0" dirty="0"/>
              <a:t> morfinə qarşı reliz aktiv antitellər hesabına  bu reseptorlar ilə ligand reseptor əlaqələrini  fizioloji səviyyədə tənzimləyir və öskürək mərkəzinin aktivliyini requlə edir.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FB3EB-B429-4A76-A7B0-BCCAE3057D98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9EB6F456-4947-41B9-9DDE-41E4D8B823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7457244E-2DFF-4765-8972-F098F7B001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Коллеги, </a:t>
            </a:r>
            <a:r>
              <a:rPr lang="ru-RU" altLang="ru-RU" dirty="0" err="1"/>
              <a:t>Ренгалин</a:t>
            </a:r>
            <a:r>
              <a:rPr lang="ru-RU" altLang="ru-RU" dirty="0"/>
              <a:t> лечит сухой и влажный кашель, таким образом, его очень просто рекомендовать. Также, обратите внимание, что препарат сочетается с любыми препаратами для лечения и профилактики ОРВИ и гриппа, а также, </a:t>
            </a:r>
            <a:r>
              <a:rPr lang="ru-RU" altLang="ru-RU" dirty="0" err="1"/>
              <a:t>Ренгалин</a:t>
            </a:r>
            <a:r>
              <a:rPr lang="ru-RU" altLang="ru-RU" dirty="0"/>
              <a:t> Вы можете сочетать с </a:t>
            </a:r>
            <a:r>
              <a:rPr lang="ru-RU" altLang="ru-RU" dirty="0" err="1"/>
              <a:t>муколитиками</a:t>
            </a:r>
            <a:r>
              <a:rPr lang="ru-RU" altLang="ru-RU" dirty="0"/>
              <a:t> при рекомендации препаратов от влажного кашля, если это необходимо.</a:t>
            </a: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558E0073-ECB1-4CB3-976A-E912857D0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10BAFE-709D-4BC8-A46D-0ACF56B4E42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0639d4908_8_111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Erqoferonun</a:t>
            </a:r>
            <a:r>
              <a:rPr lang="en-US" dirty="0"/>
              <a:t> </a:t>
            </a:r>
            <a:r>
              <a:rPr lang="en-US" dirty="0" err="1"/>
              <a:t>üçkomponentli</a:t>
            </a:r>
            <a:r>
              <a:rPr lang="en-US" dirty="0"/>
              <a:t>  </a:t>
            </a:r>
            <a:r>
              <a:rPr lang="en-US" dirty="0" err="1"/>
              <a:t>tərkibi</a:t>
            </a:r>
            <a:r>
              <a:rPr lang="en-US" dirty="0"/>
              <a:t> </a:t>
            </a:r>
            <a:r>
              <a:rPr lang="en-US" dirty="0" err="1"/>
              <a:t>yoluxucu-iltihablı</a:t>
            </a:r>
            <a:r>
              <a:rPr lang="en-US" dirty="0"/>
              <a:t> </a:t>
            </a:r>
            <a:r>
              <a:rPr lang="en-US" dirty="0" err="1"/>
              <a:t>prosesinin</a:t>
            </a:r>
            <a:r>
              <a:rPr lang="en-US" dirty="0"/>
              <a:t>  </a:t>
            </a:r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mexanizmlərinə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etmək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spektrlı</a:t>
            </a:r>
            <a:r>
              <a:rPr lang="en-US" dirty="0"/>
              <a:t> </a:t>
            </a:r>
            <a:r>
              <a:rPr lang="en-US" dirty="0" err="1"/>
              <a:t>adekvat</a:t>
            </a:r>
            <a:r>
              <a:rPr lang="en-US" dirty="0"/>
              <a:t>  </a:t>
            </a:r>
            <a:r>
              <a:rPr lang="en-US" dirty="0" err="1"/>
              <a:t>Virusəleyhinə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Cavabı</a:t>
            </a:r>
            <a:r>
              <a:rPr lang="en-US" dirty="0"/>
              <a:t>  </a:t>
            </a:r>
            <a:r>
              <a:rPr lang="en-US" dirty="0" err="1"/>
              <a:t>formallaşdırır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ƴ-İNF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 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qamma</a:t>
            </a:r>
            <a:r>
              <a:rPr lang="en-US" dirty="0"/>
              <a:t> İNF </a:t>
            </a:r>
            <a:r>
              <a:rPr lang="en-US" dirty="0" err="1"/>
              <a:t>produksiyasını</a:t>
            </a:r>
            <a:r>
              <a:rPr lang="en-US" dirty="0"/>
              <a:t> </a:t>
            </a:r>
            <a:r>
              <a:rPr lang="en-US" dirty="0" err="1"/>
              <a:t>artırı</a:t>
            </a:r>
            <a:r>
              <a:rPr lang="en-US" dirty="0"/>
              <a:t>, İNF </a:t>
            </a:r>
            <a:r>
              <a:rPr lang="en-US" dirty="0" err="1"/>
              <a:t>qammaya</a:t>
            </a:r>
            <a:r>
              <a:rPr lang="en-US" dirty="0"/>
              <a:t>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resepsiyanı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sitokin</a:t>
            </a:r>
            <a:r>
              <a:rPr lang="en-US" dirty="0"/>
              <a:t> </a:t>
            </a:r>
            <a:r>
              <a:rPr lang="en-US" dirty="0" err="1"/>
              <a:t>statusunu</a:t>
            </a:r>
            <a:r>
              <a:rPr lang="en-US" dirty="0"/>
              <a:t> </a:t>
            </a:r>
            <a:r>
              <a:rPr lang="en-US" dirty="0" err="1"/>
              <a:t>normallaşdırır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CD4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CD4 </a:t>
            </a:r>
            <a:r>
              <a:rPr lang="en-US" dirty="0" err="1"/>
              <a:t>reseptorlarının</a:t>
            </a:r>
            <a:r>
              <a:rPr lang="en-US" dirty="0"/>
              <a:t> </a:t>
            </a:r>
            <a:r>
              <a:rPr lang="en-US" dirty="0" err="1"/>
              <a:t>aktivliyini</a:t>
            </a:r>
            <a:r>
              <a:rPr lang="en-US" dirty="0"/>
              <a:t> </a:t>
            </a:r>
            <a:r>
              <a:rPr lang="en-US" dirty="0" err="1"/>
              <a:t>tənzimləyir</a:t>
            </a:r>
            <a:r>
              <a:rPr lang="az-Latn-AZ" baseline="0" dirty="0"/>
              <a:t> və iltihab əleyhinə effekti təmin edir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ERGOFERONUN   </a:t>
            </a:r>
            <a:r>
              <a:rPr lang="en-US" dirty="0" err="1"/>
              <a:t>İltihabəleyhinə</a:t>
            </a:r>
            <a:r>
              <a:rPr lang="en-US" dirty="0"/>
              <a:t>  </a:t>
            </a:r>
            <a:r>
              <a:rPr lang="en-US" dirty="0" err="1"/>
              <a:t>və</a:t>
            </a:r>
            <a:r>
              <a:rPr lang="en-US" dirty="0"/>
              <a:t>   </a:t>
            </a:r>
            <a:r>
              <a:rPr lang="en-US" dirty="0" err="1"/>
              <a:t>Antihistamin</a:t>
            </a:r>
            <a:r>
              <a:rPr lang="en-US" dirty="0"/>
              <a:t>   </a:t>
            </a:r>
            <a:r>
              <a:rPr lang="en-US" dirty="0" err="1"/>
              <a:t>təsirləri</a:t>
            </a:r>
            <a:r>
              <a:rPr lang="en-US" dirty="0"/>
              <a:t> ,  </a:t>
            </a:r>
            <a:r>
              <a:rPr lang="en-US" dirty="0" err="1"/>
              <a:t>histamin</a:t>
            </a:r>
            <a:r>
              <a:rPr lang="en-US" dirty="0"/>
              <a:t> </a:t>
            </a:r>
            <a:r>
              <a:rPr lang="en-US" dirty="0" err="1"/>
              <a:t>asıllı</a:t>
            </a:r>
            <a:r>
              <a:rPr lang="en-US" dirty="0"/>
              <a:t> </a:t>
            </a:r>
            <a:r>
              <a:rPr lang="en-US" dirty="0" err="1"/>
              <a:t>reaksiyaları</a:t>
            </a:r>
            <a:r>
              <a:rPr lang="en-US" dirty="0"/>
              <a:t> </a:t>
            </a:r>
            <a:r>
              <a:rPr lang="en-US" dirty="0" err="1"/>
              <a:t>tənzimliyırək</a:t>
            </a:r>
            <a:r>
              <a:rPr lang="en-US" dirty="0"/>
              <a:t>, </a:t>
            </a:r>
            <a:r>
              <a:rPr lang="en-US" dirty="0" err="1"/>
              <a:t>selikli</a:t>
            </a:r>
            <a:r>
              <a:rPr lang="en-US" dirty="0"/>
              <a:t>  </a:t>
            </a:r>
            <a:r>
              <a:rPr lang="en-US" dirty="0" err="1"/>
              <a:t>qişalasın</a:t>
            </a:r>
            <a:r>
              <a:rPr lang="en-US" dirty="0"/>
              <a:t> </a:t>
            </a:r>
            <a:r>
              <a:rPr lang="en-US" dirty="0" err="1"/>
              <a:t>ödemini</a:t>
            </a:r>
            <a:r>
              <a:rPr lang="en-US" dirty="0"/>
              <a:t> ,  </a:t>
            </a:r>
            <a:r>
              <a:rPr lang="en-US" dirty="0" err="1"/>
              <a:t>öskürək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bronxospazmın</a:t>
            </a:r>
            <a:r>
              <a:rPr lang="en-US" dirty="0"/>
              <a:t>  </a:t>
            </a:r>
            <a:r>
              <a:rPr lang="en-US" dirty="0" err="1"/>
              <a:t>müddətini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dərəcəsini</a:t>
            </a:r>
            <a:r>
              <a:rPr lang="en-US" dirty="0"/>
              <a:t> </a:t>
            </a:r>
            <a:r>
              <a:rPr lang="en-US" dirty="0" err="1"/>
              <a:t>azaldır</a:t>
            </a:r>
            <a:endParaRPr lang="en-US" dirty="0"/>
          </a:p>
        </p:txBody>
      </p:sp>
      <p:sp>
        <p:nvSpPr>
          <p:cNvPr id="253" name="Google Shape;253;g60639d4908_8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61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dirty="0"/>
              <a:t>Сегодня в распоряжении клиницистов появился инновационный лекарственный препарат для комплексного лечения любого вида кашля с оптимальным набором свойств, необходимых для успешной борьбы с ним. Далее – по тексту слайда.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434620-1C41-4480-B54A-C7E431A26E8B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2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1651001"/>
            <a:ext cx="10515600" cy="4438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398E5-E7EE-42C6-9124-9F2599C6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29" y="6022165"/>
            <a:ext cx="1800000" cy="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762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557184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805673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105762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57184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805673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105762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557184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805673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50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  <a:lumOff val="25000"/>
                  </a:schemeClr>
                </a:solidFill>
                <a:latin typeface="Futura PT Demi" panose="020B07020202040203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1" y="373594"/>
            <a:ext cx="1800000" cy="7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39335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8267"/>
            <a:ext cx="3932237" cy="36507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6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7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F64F2B-AFDA-43BE-A037-0E41D2E57F78}"/>
              </a:ext>
            </a:extLst>
          </p:cNvPr>
          <p:cNvCxnSpPr/>
          <p:nvPr/>
        </p:nvCxnSpPr>
        <p:spPr>
          <a:xfrm>
            <a:off x="838200" y="1710663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6EF21-3537-4008-BDB6-E7B0882D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4" y="427221"/>
            <a:ext cx="1800000" cy="7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5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7EECC-0A97-42C7-8698-3788C57FB96F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3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8398D2-DBD8-4F02-B7EA-FFF090357542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7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7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E7B9FE-5579-40DB-BC23-F30896FF1EBA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C0B270-2D79-4E99-A492-6AAE43256BD5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0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973C-1B24-46C7-B4BA-5BDF67F197F9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teriamedica.ru/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098" y="1941439"/>
            <a:ext cx="8708994" cy="2160240"/>
          </a:xfrm>
        </p:spPr>
        <p:txBody>
          <a:bodyPr/>
          <a:lstStyle/>
          <a:p>
            <a:pPr algn="ctr"/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-İSTEHSALAT MATERİA</a:t>
            </a:r>
            <a:r>
              <a:rPr lang="az-Latn-AZ" b="1" i="1" dirty="0"/>
              <a:t> </a:t>
            </a:r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MEDİKA HOLDİNQ ŞİRKƏTİ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6278" y="5579373"/>
            <a:ext cx="433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Websayt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www.materiamedica.ru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Tel/</a:t>
            </a: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(994)12 488 68 92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kumimoji="0" lang="az-Latn-AZ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Bakı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Noyabr </a:t>
            </a:r>
            <a:r>
              <a:rPr lang="az-Latn-AZ" altLang="ru-RU" sz="2000" b="1" dirty="0" err="1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FA41C-BF18-424A-BBFC-7301BFA0F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6" y="126267"/>
            <a:ext cx="3408764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6681790" y="4298952"/>
            <a:ext cx="13097" cy="169861"/>
          </a:xfrm>
          <a:custGeom>
            <a:avLst/>
            <a:gdLst/>
            <a:ahLst/>
            <a:cxnLst/>
            <a:rect l="l" t="t" r="r" b="b"/>
            <a:pathLst>
              <a:path w="32384" h="304164" extrusionOk="0">
                <a:moveTo>
                  <a:pt x="419" y="0"/>
                </a:moveTo>
                <a:lnTo>
                  <a:pt x="235" y="14053"/>
                </a:lnTo>
                <a:lnTo>
                  <a:pt x="104" y="28113"/>
                </a:lnTo>
                <a:lnTo>
                  <a:pt x="0" y="56235"/>
                </a:lnTo>
                <a:lnTo>
                  <a:pt x="307" y="105710"/>
                </a:lnTo>
                <a:lnTo>
                  <a:pt x="1262" y="155207"/>
                </a:lnTo>
                <a:lnTo>
                  <a:pt x="2878" y="204901"/>
                </a:lnTo>
                <a:lnTo>
                  <a:pt x="5159" y="254629"/>
                </a:lnTo>
                <a:lnTo>
                  <a:pt x="8064" y="303733"/>
                </a:lnTo>
                <a:lnTo>
                  <a:pt x="32181" y="303733"/>
                </a:lnTo>
                <a:lnTo>
                  <a:pt x="25323" y="254227"/>
                </a:lnTo>
                <a:lnTo>
                  <a:pt x="19117" y="204715"/>
                </a:lnTo>
                <a:lnTo>
                  <a:pt x="13500" y="154562"/>
                </a:lnTo>
                <a:lnTo>
                  <a:pt x="8484" y="103623"/>
                </a:lnTo>
                <a:lnTo>
                  <a:pt x="4115" y="52098"/>
                </a:lnTo>
                <a:lnTo>
                  <a:pt x="419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2"/>
          <p:cNvSpPr/>
          <p:nvPr/>
        </p:nvSpPr>
        <p:spPr>
          <a:xfrm>
            <a:off x="2937271" y="2147888"/>
            <a:ext cx="0" cy="31751"/>
          </a:xfrm>
          <a:custGeom>
            <a:avLst/>
            <a:gdLst/>
            <a:ahLst/>
            <a:cxnLst/>
            <a:rect l="l" t="t" r="r" b="b"/>
            <a:pathLst>
              <a:path w="120000" h="57785" extrusionOk="0">
                <a:moveTo>
                  <a:pt x="0" y="0"/>
                </a:moveTo>
                <a:lnTo>
                  <a:pt x="0" y="57442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/>
          <p:nvPr/>
        </p:nvSpPr>
        <p:spPr>
          <a:xfrm>
            <a:off x="2937271" y="1393826"/>
            <a:ext cx="0" cy="785812"/>
          </a:xfrm>
          <a:custGeom>
            <a:avLst/>
            <a:gdLst/>
            <a:ahLst/>
            <a:cxnLst/>
            <a:rect l="l" t="t" r="r" b="b"/>
            <a:pathLst>
              <a:path w="120000" h="1397000" extrusionOk="0">
                <a:moveTo>
                  <a:pt x="0" y="0"/>
                </a:moveTo>
                <a:lnTo>
                  <a:pt x="0" y="1396784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2"/>
          <p:cNvSpPr txBox="1"/>
          <p:nvPr/>
        </p:nvSpPr>
        <p:spPr>
          <a:xfrm>
            <a:off x="2863453" y="312738"/>
            <a:ext cx="6515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Clr>
                <a:srgbClr val="0094A1"/>
              </a:buClr>
              <a:buSzPts val="2100"/>
            </a:pPr>
            <a:r>
              <a:rPr lang="az-Latn-AZ" alt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RENGALİNİN  təsir mexanizmi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1463042" y="1161257"/>
            <a:ext cx="3278776" cy="708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defRPr/>
            </a:pPr>
            <a:r>
              <a:rPr lang="az-Latn-AZ" sz="2000" b="1" dirty="0"/>
              <a:t>Morfinə</a:t>
            </a:r>
          </a:p>
          <a:p>
            <a:pPr algn="ctr">
              <a:defRPr/>
            </a:pPr>
            <a:r>
              <a:rPr lang="az-Latn-AZ" sz="2000" b="1" dirty="0"/>
              <a:t>qarşı reliz-aktiv anticisimlər</a:t>
            </a:r>
            <a:endParaRPr lang="ru-RU" sz="2000" b="1" dirty="0"/>
          </a:p>
        </p:txBody>
      </p:sp>
      <p:sp>
        <p:nvSpPr>
          <p:cNvPr id="260" name="Google Shape;260;p52"/>
          <p:cNvSpPr txBox="1"/>
          <p:nvPr/>
        </p:nvSpPr>
        <p:spPr>
          <a:xfrm>
            <a:off x="5048251" y="1170335"/>
            <a:ext cx="2638011" cy="708025"/>
          </a:xfrm>
          <a:prstGeom prst="rect">
            <a:avLst/>
          </a:prstGeom>
          <a:solidFill>
            <a:srgbClr val="ED4213"/>
          </a:solidFill>
          <a:ln w="28575">
            <a:solidFill>
              <a:schemeClr val="accent2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az-Latn-AZ" sz="2000" b="1" dirty="0"/>
              <a:t>Bradikinina</a:t>
            </a:r>
            <a:r>
              <a:rPr lang="en-US" sz="2000" b="1" dirty="0"/>
              <a:t> qarşı reliz </a:t>
            </a:r>
            <a:endParaRPr lang="az-Latn-AZ" sz="2000" b="1" dirty="0"/>
          </a:p>
          <a:p>
            <a:pPr algn="ctr"/>
            <a:r>
              <a:rPr lang="en-US" sz="2000" b="1" dirty="0"/>
              <a:t>aktiv anticisimlər</a:t>
            </a:r>
          </a:p>
        </p:txBody>
      </p:sp>
      <p:sp>
        <p:nvSpPr>
          <p:cNvPr id="261" name="Google Shape;261;p52"/>
          <p:cNvSpPr txBox="1"/>
          <p:nvPr/>
        </p:nvSpPr>
        <p:spPr>
          <a:xfrm>
            <a:off x="7874793" y="1161256"/>
            <a:ext cx="2640807" cy="717103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000" b="1" dirty="0" err="1"/>
              <a:t>Histaminə</a:t>
            </a:r>
            <a:r>
              <a:rPr lang="en-US" sz="2000" b="1" dirty="0"/>
              <a:t> qarşı </a:t>
            </a:r>
            <a:endParaRPr lang="az-Latn-AZ" sz="2000" b="1" dirty="0"/>
          </a:p>
          <a:p>
            <a:pPr algn="ctr"/>
            <a:r>
              <a:rPr lang="en-US" sz="2000" b="1" dirty="0"/>
              <a:t>reliz aktiv anticisimlər</a:t>
            </a:r>
          </a:p>
        </p:txBody>
      </p:sp>
      <p:sp>
        <p:nvSpPr>
          <p:cNvPr id="262" name="Google Shape;262;p52"/>
          <p:cNvSpPr txBox="1"/>
          <p:nvPr/>
        </p:nvSpPr>
        <p:spPr>
          <a:xfrm>
            <a:off x="2390503" y="1985962"/>
            <a:ext cx="6961674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6DA7"/>
              </a:buClr>
              <a:buSzPts val="1400"/>
            </a:pPr>
            <a:r>
              <a:rPr lang="az-Latn-AZ" sz="2000" b="1" dirty="0">
                <a:solidFill>
                  <a:srgbClr val="006DA7"/>
                </a:solidFill>
                <a:latin typeface="Calibri"/>
                <a:ea typeface="Calibri"/>
                <a:cs typeface="Calibri"/>
                <a:sym typeface="Calibri"/>
              </a:rPr>
              <a:t>Hədəf molekulları və onların resptorlarının aktivliyinin artması</a:t>
            </a:r>
            <a:endParaRPr sz="20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1463041" y="2755903"/>
            <a:ext cx="3278776" cy="7215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Öskürəkəleyhinə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ru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Противовирусное и  иммуномодулирующее действие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2"/>
          <p:cNvSpPr txBox="1"/>
          <p:nvPr/>
        </p:nvSpPr>
        <p:spPr>
          <a:xfrm>
            <a:off x="7874792" y="2742927"/>
            <a:ext cx="2732247" cy="6958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latin typeface="Calibri"/>
                <a:ea typeface="Calibri"/>
                <a:cs typeface="Calibri"/>
                <a:sym typeface="Calibri"/>
              </a:rPr>
              <a:t>İltihabəleyhinə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2"/>
          <p:cNvSpPr txBox="1"/>
          <p:nvPr/>
        </p:nvSpPr>
        <p:spPr>
          <a:xfrm>
            <a:off x="1214846" y="4033081"/>
            <a:ext cx="3069771" cy="157088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az-Latn-AZ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Müalicənin sonuna qədər 4 xəstədən 3-də öskürəyi tam aradan qaldırır. Müalicənin 3-ü gününə öskürəyin şiddətini 1,3 dəfə azaldır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2"/>
          <p:cNvSpPr txBox="1"/>
          <p:nvPr/>
        </p:nvSpPr>
        <p:spPr>
          <a:xfrm>
            <a:off x="7994468" y="4111284"/>
            <a:ext cx="3004457" cy="1153047"/>
          </a:xfrm>
          <a:prstGeom prst="rect">
            <a:avLst/>
          </a:prstGeom>
          <a:noFill/>
          <a:ln w="38100" cap="flat" cmpd="sng">
            <a:solidFill>
              <a:srgbClr val="70A4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az-Latn-AZ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Bronxların hiperaktivliyini 1,8 dəfə azaldır və bronxların selikli qişasının ödemini aradan götürür.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2"/>
          <p:cNvSpPr/>
          <p:nvPr/>
        </p:nvSpPr>
        <p:spPr>
          <a:xfrm>
            <a:off x="9216628" y="3730284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2"/>
          <p:cNvSpPr/>
          <p:nvPr/>
        </p:nvSpPr>
        <p:spPr>
          <a:xfrm>
            <a:off x="3072171" y="2368869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/>
          <p:nvPr/>
        </p:nvSpPr>
        <p:spPr>
          <a:xfrm>
            <a:off x="3072171" y="3665083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2"/>
          <p:cNvSpPr/>
          <p:nvPr/>
        </p:nvSpPr>
        <p:spPr>
          <a:xfrm>
            <a:off x="9002628" y="2111541"/>
            <a:ext cx="375927" cy="534248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2"/>
          <p:cNvSpPr/>
          <p:nvPr/>
        </p:nvSpPr>
        <p:spPr>
          <a:xfrm>
            <a:off x="6121003" y="2354262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6D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64;p52"/>
          <p:cNvSpPr txBox="1"/>
          <p:nvPr/>
        </p:nvSpPr>
        <p:spPr>
          <a:xfrm>
            <a:off x="5048252" y="2749870"/>
            <a:ext cx="2638010" cy="688888"/>
          </a:xfrm>
          <a:prstGeom prst="rect">
            <a:avLst/>
          </a:prstGeom>
          <a:solidFill>
            <a:srgbClr val="ED421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latin typeface="Calibri"/>
                <a:ea typeface="Calibri"/>
                <a:cs typeface="Calibri"/>
                <a:sym typeface="Calibri"/>
              </a:rPr>
              <a:t>Bronxolitik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8251" y="4111284"/>
            <a:ext cx="2541269" cy="132343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az-Latn-AZ" sz="2000" b="1" dirty="0"/>
              <a:t>Bronxları genişləndirir və İltihab reaksiyasının şiddətini 2 dəfə azaldır</a:t>
            </a:r>
            <a:r>
              <a:rPr lang="ru-RU" sz="2000" b="1" dirty="0"/>
              <a:t>.</a:t>
            </a:r>
          </a:p>
        </p:txBody>
      </p:sp>
      <p:sp>
        <p:nvSpPr>
          <p:cNvPr id="21" name="Google Shape;267;p52"/>
          <p:cNvSpPr/>
          <p:nvPr/>
        </p:nvSpPr>
        <p:spPr>
          <a:xfrm flipH="1">
            <a:off x="6108324" y="3635382"/>
            <a:ext cx="428199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34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39634" y="508128"/>
            <a:ext cx="5486400" cy="5909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az-Latn-AZ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Rengalinin üstünlükləri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1677" y="1687319"/>
            <a:ext cx="6257109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Öskürəyi tez müalicə edir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İltihabəleyhinə, öskürəkəleyhinə, bronxolitik, antiallergik ödeməleyhinə və analgetik təsiri ilə öskürək refleksinin əsas mexanizmlərinə təsir edir;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Bronxların hiperreaktivliyini azaldır, həm quru, həm də bəlğəmli öskürəyin müalicəsində effektiv və təhlükəsizdir;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Əlavə mukolitik preparatlara ehtiyacı azaldıdr;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8411" y="5412480"/>
            <a:ext cx="7878853" cy="7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KRİ-nın qeneralizasiyasının qarşısını alır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İstənilən preparat ilə kombinə oluna bilər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az-Latn-AZ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Yaxşı qəbul olunur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8786" y="535828"/>
            <a:ext cx="51135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z-Latn-AZ" altLang="ru-RU" sz="3600" b="1" dirty="0">
                <a:solidFill>
                  <a:srgbClr val="FF0000"/>
                </a:solidFill>
                <a:latin typeface="+mn-lt"/>
              </a:rPr>
              <a:t>İstifadəsinə</a:t>
            </a:r>
            <a:r>
              <a:rPr lang="az-Latn-AZ" alt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az-Latn-AZ" altLang="ru-RU" sz="3600" b="1" dirty="0">
                <a:solidFill>
                  <a:srgbClr val="FF0000"/>
                </a:solidFill>
                <a:latin typeface="+mn-lt"/>
              </a:rPr>
              <a:t>göstərişlər:</a:t>
            </a:r>
            <a:endParaRPr lang="ru-RU" alt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40873"/>
              </p:ext>
            </p:extLst>
          </p:nvPr>
        </p:nvGraphicFramePr>
        <p:xfrm>
          <a:off x="7161617" y="2099568"/>
          <a:ext cx="4114800" cy="370985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851">
                <a:tc>
                  <a:txBody>
                    <a:bodyPr/>
                    <a:lstStyle/>
                    <a:p>
                      <a:pPr algn="l"/>
                      <a:r>
                        <a:rPr lang="az-Latn-AZ" sz="2000" b="1" dirty="0">
                          <a:latin typeface="Constantia" pitchFamily="18" charset="0"/>
                        </a:rPr>
                        <a:t>Quru ,bəlğəmli  və qalıq öskürək</a:t>
                      </a:r>
                      <a:endParaRPr lang="ru-RU" sz="2000" b="1" dirty="0">
                        <a:latin typeface="Constantia" pitchFamily="18" charset="0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z-Latn-AZ" sz="2000" b="1" dirty="0">
                          <a:latin typeface="+mn-lt"/>
                        </a:rPr>
                        <a:t>Qrip və </a:t>
                      </a:r>
                      <a:r>
                        <a:rPr lang="en-US" sz="2000" b="1" dirty="0">
                          <a:latin typeface="+mn-lt"/>
                        </a:rPr>
                        <a:t>dig</a:t>
                      </a:r>
                      <a:r>
                        <a:rPr lang="az-Latn-AZ" sz="2000" b="1" dirty="0">
                          <a:latin typeface="+mn-lt"/>
                        </a:rPr>
                        <a:t>ər KRVİ </a:t>
                      </a:r>
                      <a:endParaRPr lang="ru-RU" sz="2000" b="1" dirty="0">
                        <a:latin typeface="+mn-lt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>
                          <a:latin typeface="+mn-lt"/>
                        </a:rPr>
                        <a:t> </a:t>
                      </a:r>
                      <a:r>
                        <a:rPr lang="az-Latn-AZ" sz="2000" b="1" dirty="0">
                          <a:latin typeface="+mn-lt"/>
                        </a:rPr>
                        <a:t>Kəskin faringit</a:t>
                      </a:r>
                      <a:endParaRPr lang="ru-RU" sz="2000" b="1" dirty="0">
                        <a:latin typeface="+mn-lt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z-Latn-AZ" sz="2000" b="1" dirty="0">
                          <a:latin typeface="+mn-lt"/>
                        </a:rPr>
                        <a:t>Kəskin obstruktiv laringit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z-Latn-AZ" sz="2000" b="1" dirty="0">
                          <a:latin typeface="+mn-lt"/>
                        </a:rPr>
                        <a:t>Larinqotraxeit</a:t>
                      </a:r>
                      <a:endParaRPr lang="ru-RU" sz="2000" b="1" dirty="0">
                        <a:latin typeface="+mn-lt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>
                          <a:latin typeface="+mn-lt"/>
                        </a:rPr>
                        <a:t> </a:t>
                      </a:r>
                      <a:r>
                        <a:rPr lang="az-Latn-AZ" sz="2000" b="1" dirty="0">
                          <a:latin typeface="+mn-lt"/>
                        </a:rPr>
                        <a:t>Xronik bronxit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z-Latn-AZ" sz="2000" b="1" dirty="0">
                          <a:latin typeface="+mn-lt"/>
                        </a:rPr>
                        <a:t>Aşağı və yuxarı tənəffüs yollarının digər infeksion-iltihabi və allergik xəstəlikləri 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2000" b="1" dirty="0">
                        <a:latin typeface="Constantia" pitchFamily="18" charset="0"/>
                      </a:endParaRPr>
                    </a:p>
                  </a:txBody>
                  <a:tcPr marL="114311" marR="1143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755674-3E58-4D4D-89C6-2DBFE6139660}"/>
              </a:ext>
            </a:extLst>
          </p:cNvPr>
          <p:cNvSpPr/>
          <p:nvPr/>
        </p:nvSpPr>
        <p:spPr>
          <a:xfrm>
            <a:off x="9960746" y="159798"/>
            <a:ext cx="1429304" cy="461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8421" y="116633"/>
            <a:ext cx="686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z-Latn-A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Renqalinin qəbul qaydası: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16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39" y="1212471"/>
            <a:ext cx="9512556" cy="468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E0976-8A18-401B-890E-47A2053A23D8}"/>
              </a:ext>
            </a:extLst>
          </p:cNvPr>
          <p:cNvSpPr txBox="1"/>
          <p:nvPr/>
        </p:nvSpPr>
        <p:spPr>
          <a:xfrm>
            <a:off x="3647728" y="5063067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= 5 ml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4A09E-FEA3-4BE0-A03A-31136516C13D}"/>
              </a:ext>
            </a:extLst>
          </p:cNvPr>
          <p:cNvSpPr txBox="1"/>
          <p:nvPr/>
        </p:nvSpPr>
        <p:spPr>
          <a:xfrm>
            <a:off x="4696287" y="3645659"/>
            <a:ext cx="29385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tablet/2 </a:t>
            </a:r>
            <a:r>
              <a:rPr lang="az-Latn-A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çay qaşığı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A80E9-316C-4FB4-9B88-DA6082A26DFE}"/>
              </a:ext>
            </a:extLst>
          </p:cNvPr>
          <p:cNvSpPr txBox="1"/>
          <p:nvPr/>
        </p:nvSpPr>
        <p:spPr>
          <a:xfrm>
            <a:off x="5787256" y="2302465"/>
            <a:ext cx="6668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=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30E8DC-64A4-4234-B41A-F8F6FB82EC05}"/>
              </a:ext>
            </a:extLst>
          </p:cNvPr>
          <p:cNvSpPr/>
          <p:nvPr/>
        </p:nvSpPr>
        <p:spPr>
          <a:xfrm>
            <a:off x="2207568" y="4005064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BC7B0-4016-4CE9-BAD8-55742B7707F2}"/>
              </a:ext>
            </a:extLst>
          </p:cNvPr>
          <p:cNvSpPr txBox="1"/>
          <p:nvPr/>
        </p:nvSpPr>
        <p:spPr>
          <a:xfrm>
            <a:off x="7824192" y="3938554"/>
            <a:ext cx="26560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z-Latn-AZ" sz="2800" b="1" dirty="0"/>
              <a:t>Gündə 3 dəfə</a:t>
            </a:r>
            <a:endParaRPr lang="ru-RU" sz="28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BB62B5-EF0F-4BBF-A153-4B1A1E72ECDF}"/>
              </a:ext>
            </a:extLst>
          </p:cNvPr>
          <p:cNvSpPr/>
          <p:nvPr/>
        </p:nvSpPr>
        <p:spPr>
          <a:xfrm>
            <a:off x="4760535" y="4685122"/>
            <a:ext cx="6235759" cy="1149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400" b="1" dirty="0">
                <a:solidFill>
                  <a:schemeClr val="tx1"/>
                </a:solidFill>
              </a:rPr>
              <a:t>3 yaşdan yuxarı uşaqlara və böyüklərə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44BC59-D7E6-4A87-BB17-03D46A2B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890837"/>
            <a:ext cx="27051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-İSTEHSLAT MATERİA MEDİKA HOLDİNQ ŞİRKƏTİ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600" y="1807067"/>
            <a:ext cx="10744200" cy="41088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z-Latn-AZ" altLang="ru-RU" sz="24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EİŞ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Holding MMC 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Rusiyanın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bazar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ın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böyük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əczaçılıq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şirkətlərindən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biridir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1992-ci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yaradılıb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25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artıqdır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ki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müxtəlif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farmakoloji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qrupların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reseptsiz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dərmanlarını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inkişaf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etdirir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təbliğ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immunomodulyatorlar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virusəleyhinə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öskürək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nootrop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utoloji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reproduktiv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sistemlərin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funksiyalarının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tənzimləyiciləri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məhsullarının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orijinallığı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Federasiyasında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qeydə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alınmış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onlarla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patentlə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vasitələrinin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yüksək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effektivliyi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təhlükəsizliyinin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unikal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birləşməsi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çoxsaylı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yerli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tədqiqatlarla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bütün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müəssisələri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GMP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standartlarına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uyğunluq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sertifikatına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malikdir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22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" y="0"/>
            <a:ext cx="1218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p://OvsyannikovaMV@zmail.materiamedica.ru:993/fetch%3EUID%3E/INBOX%3E1648?part=1.2&amp;type=image/jpeg&amp;filename=%D0%A0%D0%95%D0%9D%D0%93%D0%90%D0%9B%D0%98%D0%9D_20_%D1%80%D1%83%D1%81_40444_%D0%9D%D0%9B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Содержимое 5"/>
          <p:cNvGrpSpPr>
            <a:grpSpLocks noGrp="1"/>
          </p:cNvGrpSpPr>
          <p:nvPr/>
        </p:nvGrpSpPr>
        <p:grpSpPr bwMode="auto">
          <a:xfrm>
            <a:off x="1703390" y="1771650"/>
            <a:ext cx="8891584" cy="4681538"/>
            <a:chOff x="1278656" y="1980942"/>
            <a:chExt cx="7906891" cy="3310261"/>
          </a:xfrm>
        </p:grpSpPr>
        <p:cxnSp>
          <p:nvCxnSpPr>
            <p:cNvPr id="16" name="Прямая со стрелкой 15"/>
            <p:cNvCxnSpPr/>
            <p:nvPr/>
          </p:nvCxnSpPr>
          <p:spPr>
            <a:xfrm flipH="1">
              <a:off x="4384381" y="1980942"/>
              <a:ext cx="1986252" cy="509616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6"/>
            <p:cNvSpPr/>
            <p:nvPr/>
          </p:nvSpPr>
          <p:spPr>
            <a:xfrm>
              <a:off x="7362413" y="2565400"/>
              <a:ext cx="1655762" cy="558800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extrusionH="76200" contourW="44450">
              <a:bevelT w="101600" h="107950"/>
              <a:bevelB w="101600" h="107950"/>
              <a:extrusionClr>
                <a:srgbClr val="FF5050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 morfinə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qarşı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481751" y="2555875"/>
              <a:ext cx="1657350" cy="576263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extrusionH="76200" contourW="44450">
              <a:bevelT w="101600" h="107950"/>
              <a:bevelB w="101600" h="107950"/>
              <a:extrusionClr>
                <a:srgbClr val="FF5050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 histaminə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qarşı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520040" y="2551113"/>
              <a:ext cx="1727200" cy="576262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extrusionH="76200" contourW="44450">
              <a:bevelT w="101600" h="107950"/>
              <a:bevelB w="101600" h="107950"/>
              <a:extrusionClr>
                <a:srgbClr val="FF5050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 bradikininə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qarşı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42696" y="2337484"/>
              <a:ext cx="2081880" cy="1018138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 contourW="69850">
              <a:bevelT w="165100"/>
              <a:bevelB w="165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sz="24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Aktiv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sz="24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tərkib hissələri</a:t>
              </a:r>
              <a:endParaRPr lang="ru-RU" sz="2400" b="1" dirty="0">
                <a:solidFill>
                  <a:srgbClr val="006666"/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278656" y="3406934"/>
              <a:ext cx="2209965" cy="96700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4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9850">
              <a:bevelT w="165100"/>
              <a:bevelB w="165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sz="24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Farmakoloji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sz="24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Təsirləri</a:t>
              </a:r>
              <a:endParaRPr lang="ru-RU" sz="2400" b="1" dirty="0">
                <a:solidFill>
                  <a:srgbClr val="0066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233177" y="3610639"/>
              <a:ext cx="1952370" cy="557212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22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76200" contourW="50800">
              <a:bevelT w="107950" h="101600"/>
              <a:bevelB w="107950" h="101600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Öskürəkəleyhinnə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408329" y="3610639"/>
              <a:ext cx="1761968" cy="56018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22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76200" contourW="50800">
              <a:bevelT w="107950" h="101600"/>
              <a:bevelB w="107950" h="101600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İltihabəleyhinə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584080" y="3594016"/>
              <a:ext cx="1728789" cy="576262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22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76200" contourW="50800">
              <a:bevelT w="107950" h="101600"/>
              <a:bevelB w="107950" h="101600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Bronxolitik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335341" y="1996657"/>
              <a:ext cx="1828142" cy="493901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305695" y="1996657"/>
              <a:ext cx="0" cy="493901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0" idx="2"/>
            </p:cNvCxnSpPr>
            <p:nvPr/>
          </p:nvCxnSpPr>
          <p:spPr>
            <a:xfrm flipH="1">
              <a:off x="4384381" y="3123650"/>
              <a:ext cx="5647" cy="435531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0" idx="2"/>
            </p:cNvCxnSpPr>
            <p:nvPr/>
          </p:nvCxnSpPr>
          <p:spPr>
            <a:xfrm flipH="1">
              <a:off x="6305695" y="3132630"/>
              <a:ext cx="4236" cy="426551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0" idx="2"/>
            </p:cNvCxnSpPr>
            <p:nvPr/>
          </p:nvCxnSpPr>
          <p:spPr>
            <a:xfrm>
              <a:off x="8258068" y="3127018"/>
              <a:ext cx="2823" cy="432163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3872881" y="4732403"/>
              <a:ext cx="4995396" cy="558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balanced" dir="t"/>
            </a:scene3d>
            <a:sp3d extrusionH="76200" contourW="25400">
              <a:bevelT w="158750" h="273050"/>
              <a:bevelB w="158750" h="273050"/>
              <a:extrusionClr>
                <a:srgbClr val="F8EDEC"/>
              </a:extrusionClr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Latn-AZ" sz="32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Quru və yaş öskürək</a:t>
              </a:r>
              <a:endParaRPr lang="ru-RU" sz="32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449319" y="4221458"/>
              <a:ext cx="1792850" cy="459104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6305695" y="4221458"/>
              <a:ext cx="0" cy="479309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6370633" y="4221458"/>
              <a:ext cx="1856377" cy="459104"/>
            </a:xfrm>
            <a:prstGeom prst="straightConnector1">
              <a:avLst/>
            </a:prstGeom>
            <a:ln w="47625">
              <a:solidFill>
                <a:srgbClr val="FF5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4" name="Прямоугольник 25"/>
          <p:cNvSpPr>
            <a:spLocks noChangeArrowheads="1"/>
          </p:cNvSpPr>
          <p:nvPr/>
        </p:nvSpPr>
        <p:spPr bwMode="auto">
          <a:xfrm>
            <a:off x="1524000" y="241302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Rengalin: tərkibi və farmakoloji təsirləri</a:t>
            </a:r>
            <a:endParaRPr lang="ru-RU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5" name="Picture 4" descr="C:\Users\dudinovael\Documents\Медицинская информация\для  сводной таблицы\Презентации\Задание от 15.09.2015г. (Оформление Ренгалин для ОПЛ)\Рисунок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2" y="908053"/>
            <a:ext cx="20875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41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H="1">
            <a:off x="9120188" y="2492378"/>
            <a:ext cx="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782890" y="333375"/>
            <a:ext cx="6626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2351088" y="260351"/>
            <a:ext cx="741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3200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Renqalin</a:t>
            </a:r>
            <a:r>
              <a:rPr lang="ru-RU" sz="3200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: </a:t>
            </a:r>
            <a:r>
              <a:rPr lang="az-Latn-AZ" sz="3200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təsir mexanizmi</a:t>
            </a:r>
            <a:endParaRPr lang="ru-RU" sz="3200" b="1" dirty="0">
              <a:solidFill>
                <a:srgbClr val="FF0000"/>
              </a:solidFill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19462" name="TextBox 28"/>
          <p:cNvSpPr txBox="1">
            <a:spLocks noChangeArrowheads="1"/>
          </p:cNvSpPr>
          <p:nvPr/>
        </p:nvSpPr>
        <p:spPr bwMode="auto">
          <a:xfrm>
            <a:off x="1946852" y="4999939"/>
            <a:ext cx="2880619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az-Latn-AZ" sz="2200" b="1" dirty="0">
                <a:solidFill>
                  <a:srgbClr val="C00000"/>
                </a:solidFill>
                <a:latin typeface="Constantia" pitchFamily="18" charset="0"/>
              </a:rPr>
              <a:t>Saya əzələrinin tonusuna artıraraq obstruksiya yaradır</a:t>
            </a:r>
            <a:endParaRPr lang="ru-RU" sz="2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2144" y="4999939"/>
            <a:ext cx="2830454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az-Latn-AZ" sz="2200" b="1" dirty="0">
                <a:solidFill>
                  <a:srgbClr val="C00000"/>
                </a:solidFill>
                <a:latin typeface="Constantia" pitchFamily="18" charset="0"/>
              </a:rPr>
              <a:t>Bradikinin  asılı reaksiyaları azaldır, bronxolitik təsir göstərir</a:t>
            </a:r>
            <a:endParaRPr lang="ru-RU" sz="2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6395" name="Picture 4" descr="C:\Users\dudinovael\Documents\Медицинская информация\для  сводной таблицы\Презентации\Задание от 15.09.2015г. (Оформление Ренгалин для ОПЛ)\Рисунок1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509" y="1282071"/>
            <a:ext cx="28971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71366" y="3321376"/>
            <a:ext cx="2088232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>
            <a:bevelT w="107950" h="101600"/>
            <a:bevelB w="107950" h="101600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Bradikinin reseptorlarına təsir edir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99211" y="3321376"/>
            <a:ext cx="2016224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>
            <a:bevelT w="107950" h="101600"/>
            <a:bevelB w="107950" h="101600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Liqand reseptorlarını modulyasiya edir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43250" y="27813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43250" y="4365625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120188" y="4365628"/>
            <a:ext cx="0" cy="392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29"/>
          <p:cNvSpPr txBox="1">
            <a:spLocks noChangeArrowheads="1"/>
          </p:cNvSpPr>
          <p:nvPr/>
        </p:nvSpPr>
        <p:spPr bwMode="auto">
          <a:xfrm>
            <a:off x="1774827" y="1628775"/>
            <a:ext cx="2881313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az-Latn-AZ" sz="3200" b="1" dirty="0">
                <a:solidFill>
                  <a:srgbClr val="00B0F0"/>
                </a:solidFill>
                <a:latin typeface="Constantia" pitchFamily="18" charset="0"/>
              </a:rPr>
              <a:t>Bradikinin</a:t>
            </a:r>
            <a:endParaRPr lang="ru-RU" sz="32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80103" y="0"/>
            <a:ext cx="2878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58926" y="6719888"/>
            <a:ext cx="9036050" cy="13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Picture 2" descr="C:\Users\vatsuroaa\Downloads\3_(online-video-cutter.com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20" y="3072772"/>
            <a:ext cx="2594671" cy="17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31950" y="1124744"/>
            <a:ext cx="903605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0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2782889" y="333375"/>
            <a:ext cx="662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>
            <a:off x="1919536" y="4941168"/>
            <a:ext cx="2808312" cy="14927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endParaRPr lang="ru-RU" sz="11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az-Latn-AZ" sz="2400" b="1" dirty="0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İltihabi prosesləri aktivləşdirir</a:t>
            </a:r>
            <a:endParaRPr lang="ru-RU" sz="24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endParaRPr lang="ru-RU" sz="12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1511" name="TextBox 29"/>
          <p:cNvSpPr txBox="1">
            <a:spLocks noChangeArrowheads="1"/>
          </p:cNvSpPr>
          <p:nvPr/>
        </p:nvSpPr>
        <p:spPr bwMode="auto">
          <a:xfrm>
            <a:off x="1774825" y="1557339"/>
            <a:ext cx="2808288" cy="935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sz="1100" b="1" dirty="0">
              <a:solidFill>
                <a:srgbClr val="00B0F0"/>
              </a:solidFill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az-Latn-AZ" sz="3200" b="1" dirty="0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Histamin </a:t>
            </a:r>
            <a:endParaRPr lang="ru-RU" sz="3200" b="1" dirty="0">
              <a:solidFill>
                <a:srgbClr val="00B0F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Box 30"/>
          <p:cNvSpPr txBox="1">
            <a:spLocks noChangeArrowheads="1"/>
          </p:cNvSpPr>
          <p:nvPr/>
        </p:nvSpPr>
        <p:spPr bwMode="auto">
          <a:xfrm>
            <a:off x="7212632" y="4941168"/>
            <a:ext cx="3203848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az-Latn-AZ" sz="2200" b="1" dirty="0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Histamindən asılı reaksiyaların kəskinliyini azaldır</a:t>
            </a:r>
            <a:endParaRPr lang="ru-RU" sz="22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7178" name="Picture 4" descr="C:\Users\dudinovael\Documents\Медицинская информация\для  сводной таблицы\Презентации\Задание от 15.09.2015г. (Оформление Ренгалин для ОПЛ)\Рисунок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268414"/>
            <a:ext cx="251936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7"/>
          <p:cNvSpPr txBox="1">
            <a:spLocks noChangeArrowheads="1"/>
          </p:cNvSpPr>
          <p:nvPr/>
        </p:nvSpPr>
        <p:spPr bwMode="auto">
          <a:xfrm>
            <a:off x="2351089" y="260351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az-Latn-AZ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Renqalin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: </a:t>
            </a:r>
            <a:r>
              <a:rPr lang="az-Latn-AZ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təsir mexanizmi</a:t>
            </a:r>
            <a:endParaRPr lang="ru-RU" b="1" dirty="0">
              <a:solidFill>
                <a:srgbClr val="FF0000"/>
              </a:solidFill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520" y="3140968"/>
            <a:ext cx="2808312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>
            <a:bevelT w="107950" h="101600"/>
            <a:bevelB w="107950" h="101600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Histamin re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az-Latn-A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eptorlarına təsir edir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36160" y="3212976"/>
            <a:ext cx="2808312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>
            <a:bevelT w="107950" h="101600"/>
            <a:bevelB w="107950" h="101600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Ligand-reseptor əlaqələri modulə edir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16275" y="25654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16275" y="42926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975725" y="42926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975725" y="2636838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380102" y="0"/>
            <a:ext cx="2878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7975" y="6746876"/>
            <a:ext cx="9036050" cy="138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1" name="Picture 2" descr="C:\Users\vatsuroaa\Downloads\4_(online-video-cutter.com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51" y="2851675"/>
            <a:ext cx="2781034" cy="1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31950" y="1124744"/>
            <a:ext cx="9036050" cy="720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DE96A2-FDA8-479E-99A9-5741DD4D2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4882" b="8764"/>
          <a:stretch/>
        </p:blipFill>
        <p:spPr>
          <a:xfrm>
            <a:off x="614040" y="170895"/>
            <a:ext cx="11478827" cy="6516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10A18-F0B0-4740-907C-96A578F9753D}"/>
              </a:ext>
            </a:extLst>
          </p:cNvPr>
          <p:cNvSpPr txBox="1"/>
          <p:nvPr/>
        </p:nvSpPr>
        <p:spPr>
          <a:xfrm>
            <a:off x="585926" y="381740"/>
            <a:ext cx="99637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RENQALİN + MUKOLİTİK 20 % GECƏ ÖSKÜRƏYİN ŞİDDƏTİNİ ƏHƏMİYYƏTLİ DƏRƏCƏDƏ AZALDIR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B0BD1-F4A5-4A09-A9A8-3F9590779C7A}"/>
              </a:ext>
            </a:extLst>
          </p:cNvPr>
          <p:cNvSpPr txBox="1"/>
          <p:nvPr/>
        </p:nvSpPr>
        <p:spPr>
          <a:xfrm>
            <a:off x="896645" y="2370338"/>
            <a:ext cx="4358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Gecə öskürəyin epizodları azaldır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0F646-F4A3-4801-A0F5-56D1B7E0ECFA}"/>
              </a:ext>
            </a:extLst>
          </p:cNvPr>
          <p:cNvSpPr txBox="1"/>
          <p:nvPr/>
        </p:nvSpPr>
        <p:spPr>
          <a:xfrm rot="16200000">
            <a:off x="-171056" y="4153285"/>
            <a:ext cx="2590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Gecə öskürəyin epizodları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62A73-6837-4B67-A7E0-018C5644706E}"/>
              </a:ext>
            </a:extLst>
          </p:cNvPr>
          <p:cNvSpPr txBox="1"/>
          <p:nvPr/>
        </p:nvSpPr>
        <p:spPr>
          <a:xfrm>
            <a:off x="3373515" y="5548543"/>
            <a:ext cx="24768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 err="1"/>
              <a:t>Renqalin+mukolitik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632FC-0D52-4A5D-93AA-E83BECFE35F0}"/>
              </a:ext>
            </a:extLst>
          </p:cNvPr>
          <p:cNvSpPr txBox="1"/>
          <p:nvPr/>
        </p:nvSpPr>
        <p:spPr>
          <a:xfrm>
            <a:off x="3330605" y="5887097"/>
            <a:ext cx="22371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 err="1"/>
              <a:t>Plasebo+mukolitik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54EED-E571-4DF6-95DE-DA3AA481ACA4}"/>
              </a:ext>
            </a:extLst>
          </p:cNvPr>
          <p:cNvSpPr txBox="1"/>
          <p:nvPr/>
        </p:nvSpPr>
        <p:spPr>
          <a:xfrm>
            <a:off x="8152068" y="2416504"/>
            <a:ext cx="31278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z-Latn-A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RENQALİN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FA03A-548B-4EC1-BE73-19B86A63B67D}"/>
              </a:ext>
            </a:extLst>
          </p:cNvPr>
          <p:cNvSpPr txBox="1"/>
          <p:nvPr/>
        </p:nvSpPr>
        <p:spPr>
          <a:xfrm>
            <a:off x="7847860" y="3613212"/>
            <a:ext cx="31278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Mukolitik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6CB78-553C-459C-BA3E-976C75B67A11}"/>
              </a:ext>
            </a:extLst>
          </p:cNvPr>
          <p:cNvSpPr txBox="1"/>
          <p:nvPr/>
        </p:nvSpPr>
        <p:spPr>
          <a:xfrm>
            <a:off x="7581530" y="4653236"/>
            <a:ext cx="34889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z-Lat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Gecə öskürəyin epizodlarının </a:t>
            </a:r>
            <a:r>
              <a:rPr lang="az-Latn-A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əhəmiyətli</a:t>
            </a:r>
            <a:r>
              <a:rPr lang="az-Lat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dərəcədə azalması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782889" y="333375"/>
            <a:ext cx="662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775520" y="4869161"/>
            <a:ext cx="3240088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az-Latn-AZ" sz="2200" b="1" dirty="0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Öskürək mərkəzinin aktivliyinə təsir</a:t>
            </a:r>
            <a:endParaRPr lang="ru-RU" sz="22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8760" y="1789112"/>
            <a:ext cx="3240783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z-Latn-AZ" sz="3200" b="1" dirty="0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Opiat (morfin) reseptorlaarı</a:t>
            </a:r>
            <a:endParaRPr lang="ru-RU" sz="3200" b="1" dirty="0">
              <a:solidFill>
                <a:srgbClr val="00B0F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4113" y="4841285"/>
            <a:ext cx="3313113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az-Latn-AZ" sz="2200" b="1" dirty="0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Öskürək mərkəzinin aktivliyini requlə edir</a:t>
            </a:r>
            <a:endParaRPr lang="ru-RU" sz="2200" b="1" dirty="0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2351089" y="333376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az-Latn-AZ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Renqalin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: </a:t>
            </a:r>
            <a:r>
              <a:rPr lang="az-Latn-AZ" b="1" dirty="0">
                <a:solidFill>
                  <a:srgbClr val="FF0000"/>
                </a:solidFill>
                <a:latin typeface="Constantia" pitchFamily="18" charset="0"/>
                <a:cs typeface="Tahoma" pitchFamily="34" charset="0"/>
              </a:rPr>
              <a:t>təsir mexanizmi</a:t>
            </a:r>
            <a:endParaRPr lang="ru-RU" b="1" dirty="0">
              <a:solidFill>
                <a:srgbClr val="FF0000"/>
              </a:solidFill>
              <a:latin typeface="Constantia" pitchFamily="18" charset="0"/>
              <a:cs typeface="Tahoma" pitchFamily="34" charset="0"/>
            </a:endParaRPr>
          </a:p>
        </p:txBody>
      </p:sp>
      <p:pic>
        <p:nvPicPr>
          <p:cNvPr id="8203" name="Picture 1" descr="C:\Users\OvsyannikovaMV\Pictures\вап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41" y="2347916"/>
            <a:ext cx="2808287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380102" y="0"/>
            <a:ext cx="2878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16275" y="3500438"/>
            <a:ext cx="0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75725" y="4221163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75725" y="2708275"/>
            <a:ext cx="0" cy="43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1" name="Picture 4" descr="C:\Users\dudinovael\Documents\Медицинская информация\для  сводной таблицы\Презентации\Задание от 15.09.2015г. (Оформление Ренгалин для ОПЛ)\Рисунок125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341439"/>
            <a:ext cx="25193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77975" y="6746876"/>
            <a:ext cx="9036050" cy="138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36160" y="3212976"/>
            <a:ext cx="2808312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50800">
            <a:bevelT w="107950" h="101600"/>
            <a:bevelB w="107950" h="101600"/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Ligand-reseptor əlaqələri modulə edir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1950" y="1124744"/>
            <a:ext cx="903605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72869565-3239-4902-8CA8-3414E059306E}"/>
              </a:ext>
            </a:extLst>
          </p:cNvPr>
          <p:cNvSpPr/>
          <p:nvPr/>
        </p:nvSpPr>
        <p:spPr>
          <a:xfrm>
            <a:off x="3276601" y="2911079"/>
            <a:ext cx="1554956" cy="2416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6323" name="Заголовок 1">
            <a:extLst>
              <a:ext uri="{FF2B5EF4-FFF2-40B4-BE49-F238E27FC236}">
                <a16:creationId xmlns:a16="http://schemas.microsoft.com/office/drawing/2014/main" id="{5A82851A-DC97-4AA0-8C1B-5AEEF955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3" y="250789"/>
            <a:ext cx="9895562" cy="1256364"/>
          </a:xfr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RENGALİNİ </a:t>
            </a:r>
            <a:r>
              <a:rPr lang="az-Latn-A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KİMƏ TÖVSİYYƏ ETMƏK OLAR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Прямоугольник 6">
            <a:extLst>
              <a:ext uri="{FF2B5EF4-FFF2-40B4-BE49-F238E27FC236}">
                <a16:creationId xmlns:a16="http://schemas.microsoft.com/office/drawing/2014/main" id="{F83E5A05-4475-4584-808E-5091D86A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331" y="1978820"/>
            <a:ext cx="367904" cy="2599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1089">
                <a:solidFill>
                  <a:srgbClr val="FFFFFF"/>
                </a:solidFill>
                <a:latin typeface="Muller Regular" charset="-52"/>
              </a:rPr>
              <a:t>0</a:t>
            </a:r>
            <a:r>
              <a:rPr lang="ru-RU" altLang="ru-RU" sz="1089">
                <a:solidFill>
                  <a:srgbClr val="FFFFFF"/>
                </a:solidFill>
                <a:latin typeface="Muller Regular" charset="-52"/>
              </a:rPr>
              <a:t>8</a:t>
            </a:r>
          </a:p>
        </p:txBody>
      </p:sp>
      <p:sp>
        <p:nvSpPr>
          <p:cNvPr id="56325" name="Прямоугольник 22">
            <a:extLst>
              <a:ext uri="{FF2B5EF4-FFF2-40B4-BE49-F238E27FC236}">
                <a16:creationId xmlns:a16="http://schemas.microsoft.com/office/drawing/2014/main" id="{5018CB95-C901-4E5B-8954-4E391AD5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697" y="2049066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Century Gothic" panose="020B0502020202020204" pitchFamily="34" charset="0"/>
              </a:rPr>
              <a:t>СУХО</a:t>
            </a:r>
            <a:r>
              <a:rPr lang="ru-RU" altLang="ru-RU" sz="1800">
                <a:solidFill>
                  <a:schemeClr val="bg1"/>
                </a:solidFill>
                <a:latin typeface="Century Gothic" panose="020B0502020202020204" pitchFamily="34" charset="0"/>
              </a:rPr>
              <a:t>й</a:t>
            </a:r>
            <a:r>
              <a:rPr lang="ru-RU" altLang="ru-RU" sz="1200">
                <a:solidFill>
                  <a:schemeClr val="bg1"/>
                </a:solidFill>
                <a:latin typeface="Century Gothic" panose="020B0502020202020204" pitchFamily="34" charset="0"/>
              </a:rPr>
              <a:t> КАШЕЛЬ</a:t>
            </a:r>
          </a:p>
        </p:txBody>
      </p:sp>
      <p:sp>
        <p:nvSpPr>
          <p:cNvPr id="56326" name="Прямоугольник 88">
            <a:extLst>
              <a:ext uri="{FF2B5EF4-FFF2-40B4-BE49-F238E27FC236}">
                <a16:creationId xmlns:a16="http://schemas.microsoft.com/office/drawing/2014/main" id="{C48F2C49-B45F-45D6-83C6-76CDB3A5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350295"/>
            <a:ext cx="3805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 err="1">
                <a:latin typeface="Century Gothic" panose="020B0502020202020204" pitchFamily="34" charset="0"/>
              </a:rPr>
              <a:t>Qrip</a:t>
            </a:r>
            <a:r>
              <a:rPr lang="en-US" altLang="ru-RU" sz="1600" b="1" dirty="0">
                <a:latin typeface="Century Gothic" panose="020B0502020202020204" pitchFamily="34" charset="0"/>
              </a:rPr>
              <a:t> v</a:t>
            </a:r>
            <a:r>
              <a:rPr lang="az-Latn-AZ" altLang="ru-RU" sz="1600" b="1" dirty="0">
                <a:latin typeface="Century Gothic" panose="020B0502020202020204" pitchFamily="34" charset="0"/>
              </a:rPr>
              <a:t>ə KRVİ zamanı, ya da keçirilmiş soyuq dərmədən sonra</a:t>
            </a:r>
            <a:endParaRPr lang="ru-RU" alt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56327" name="Прямоугольник 121">
            <a:extLst>
              <a:ext uri="{FF2B5EF4-FFF2-40B4-BE49-F238E27FC236}">
                <a16:creationId xmlns:a16="http://schemas.microsoft.com/office/drawing/2014/main" id="{D4779637-939D-4142-9D7B-C25BD8763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770" y="6085031"/>
            <a:ext cx="7758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Soyuqdəymələrin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müalicəsi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qarşısının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hər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hansı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dərmanla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kombinasiyası mümkündür.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E14AB2AC-3E1C-4364-8CBB-EF0B8ED06CF0}"/>
              </a:ext>
            </a:extLst>
          </p:cNvPr>
          <p:cNvSpPr/>
          <p:nvPr/>
        </p:nvSpPr>
        <p:spPr>
          <a:xfrm>
            <a:off x="5156599" y="2897983"/>
            <a:ext cx="1831181" cy="30718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>
              <a:solidFill>
                <a:srgbClr val="000000"/>
              </a:solidFill>
            </a:endParaRPr>
          </a:p>
        </p:txBody>
      </p:sp>
      <p:sp>
        <p:nvSpPr>
          <p:cNvPr id="56329" name="Прямоугольник 185">
            <a:extLst>
              <a:ext uri="{FF2B5EF4-FFF2-40B4-BE49-F238E27FC236}">
                <a16:creationId xmlns:a16="http://schemas.microsoft.com/office/drawing/2014/main" id="{1AF47912-4A3C-40DD-8C5E-A4E4ACC8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1" y="3498057"/>
            <a:ext cx="1014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>
                <a:solidFill>
                  <a:srgbClr val="FFFFFF"/>
                </a:solidFill>
                <a:latin typeface="Century Gothic" panose="020B0502020202020204" pitchFamily="34" charset="0"/>
              </a:rPr>
              <a:t>РЕНГАЛИН</a:t>
            </a:r>
          </a:p>
        </p:txBody>
      </p:sp>
      <p:grpSp>
        <p:nvGrpSpPr>
          <p:cNvPr id="56330" name="Группа 194">
            <a:extLst>
              <a:ext uri="{FF2B5EF4-FFF2-40B4-BE49-F238E27FC236}">
                <a16:creationId xmlns:a16="http://schemas.microsoft.com/office/drawing/2014/main" id="{22B397DF-07EA-4356-B39E-35F8FA1A7F78}"/>
              </a:ext>
            </a:extLst>
          </p:cNvPr>
          <p:cNvGrpSpPr>
            <a:grpSpLocks/>
          </p:cNvGrpSpPr>
          <p:nvPr/>
        </p:nvGrpSpPr>
        <p:grpSpPr bwMode="auto">
          <a:xfrm>
            <a:off x="7797998" y="5217661"/>
            <a:ext cx="579835" cy="557213"/>
            <a:chOff x="9711685" y="7018271"/>
            <a:chExt cx="628650" cy="628520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8C4B3E5A-815E-446C-BE4B-10F93CC5A24E}"/>
                </a:ext>
              </a:extLst>
            </p:cNvPr>
            <p:cNvSpPr/>
            <p:nvPr/>
          </p:nvSpPr>
          <p:spPr>
            <a:xfrm>
              <a:off x="9711685" y="7018271"/>
              <a:ext cx="628650" cy="628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56345" name="Прямоугольник 189">
              <a:extLst>
                <a:ext uri="{FF2B5EF4-FFF2-40B4-BE49-F238E27FC236}">
                  <a16:creationId xmlns:a16="http://schemas.microsoft.com/office/drawing/2014/main" id="{2BD418DD-3EFC-4BD9-A4CD-B3A8F25A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418" y="7019361"/>
              <a:ext cx="397182" cy="62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000">
                  <a:solidFill>
                    <a:srgbClr val="FFFFFF"/>
                  </a:solidFill>
                  <a:latin typeface="Muller Medium"/>
                </a:rPr>
                <a:t>+</a:t>
              </a:r>
            </a:p>
          </p:txBody>
        </p:sp>
      </p:grpSp>
      <p:sp>
        <p:nvSpPr>
          <p:cNvPr id="56331" name="Прямоугольник 191">
            <a:extLst>
              <a:ext uri="{FF2B5EF4-FFF2-40B4-BE49-F238E27FC236}">
                <a16:creationId xmlns:a16="http://schemas.microsoft.com/office/drawing/2014/main" id="{4ACBA309-212A-4DF7-B013-A8EEC24F3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152" y="4930125"/>
            <a:ext cx="302799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zəruri</a:t>
            </a:r>
            <a:r>
              <a:rPr lang="en-US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hallarda</a:t>
            </a:r>
            <a:r>
              <a:rPr lang="en-US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mukolitiklər</a:t>
            </a:r>
            <a:r>
              <a:rPr lang="en-US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mukokinetiklər</a:t>
            </a:r>
            <a:r>
              <a:rPr lang="en-US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mukorregulyatorlar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D3802B25-D4EC-4980-B3AE-FFB957F95A6D}"/>
              </a:ext>
            </a:extLst>
          </p:cNvPr>
          <p:cNvSpPr/>
          <p:nvPr/>
        </p:nvSpPr>
        <p:spPr>
          <a:xfrm flipH="1">
            <a:off x="1517614" y="3010829"/>
            <a:ext cx="2035969" cy="1670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95956" defTabSz="493786">
              <a:defRPr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Прямоугольник 210">
            <a:extLst>
              <a:ext uri="{FF2B5EF4-FFF2-40B4-BE49-F238E27FC236}">
                <a16:creationId xmlns:a16="http://schemas.microsoft.com/office/drawing/2014/main" id="{89D88133-667A-4E63-B9D8-9BD8304A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2" y="2998175"/>
            <a:ext cx="185499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qıcıqlandırıcı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gecə-gündüz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yorucu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bəlğəmsiz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D3FFB45F-94F6-4BC4-A3CE-B433427DEB01}"/>
              </a:ext>
            </a:extLst>
          </p:cNvPr>
          <p:cNvSpPr/>
          <p:nvPr/>
        </p:nvSpPr>
        <p:spPr>
          <a:xfrm flipH="1">
            <a:off x="3684552" y="3010829"/>
            <a:ext cx="2166938" cy="166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95956" algn="ctr" defTabSz="493786">
              <a:defRPr/>
            </a:pP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Прямоугольник 167">
            <a:extLst>
              <a:ext uri="{FF2B5EF4-FFF2-40B4-BE49-F238E27FC236}">
                <a16:creationId xmlns:a16="http://schemas.microsoft.com/office/drawing/2014/main" id="{5C2D0FF6-EE88-48D8-BC9D-68289B97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057" y="3051573"/>
            <a:ext cx="221694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xəstəliyindən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müddət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davam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öskürək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E94AAC-F4D6-4D5C-B380-DC3537FFB589}"/>
              </a:ext>
            </a:extLst>
          </p:cNvPr>
          <p:cNvSpPr/>
          <p:nvPr/>
        </p:nvSpPr>
        <p:spPr>
          <a:xfrm>
            <a:off x="1601392" y="1796655"/>
            <a:ext cx="4310063" cy="558403"/>
          </a:xfrm>
          <a:prstGeom prst="rect">
            <a:avLst/>
          </a:prstGeom>
          <a:solidFill>
            <a:srgbClr val="E9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400" b="1" dirty="0">
                <a:latin typeface="Century Gothic" panose="020B0502020202020204" pitchFamily="34" charset="0"/>
              </a:rPr>
              <a:t>Quru öskürək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BAD35A3-3E68-482B-95A5-6127F506FBE4}"/>
              </a:ext>
            </a:extLst>
          </p:cNvPr>
          <p:cNvSpPr/>
          <p:nvPr/>
        </p:nvSpPr>
        <p:spPr>
          <a:xfrm>
            <a:off x="6109097" y="1788319"/>
            <a:ext cx="4537472" cy="558404"/>
          </a:xfrm>
          <a:prstGeom prst="rect">
            <a:avLst/>
          </a:prstGeom>
          <a:solidFill>
            <a:srgbClr val="DB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400" b="1" dirty="0">
                <a:latin typeface="Century Gothic" panose="020B0502020202020204" pitchFamily="34" charset="0"/>
              </a:rPr>
              <a:t>Bəlğəmli öskürək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2DBD95B8-DE54-48D3-8B1F-D7789E5D29D5}"/>
              </a:ext>
            </a:extLst>
          </p:cNvPr>
          <p:cNvSpPr/>
          <p:nvPr/>
        </p:nvSpPr>
        <p:spPr>
          <a:xfrm flipH="1">
            <a:off x="7118748" y="2818211"/>
            <a:ext cx="2889646" cy="1487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B9DA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95956" defTabSz="493786">
              <a:defRPr/>
            </a:pPr>
            <a:endParaRPr lang="ru-RU" sz="817" dirty="0">
              <a:solidFill>
                <a:srgbClr val="000000"/>
              </a:solidFill>
              <a:latin typeface="Muller Medium" charset="-52"/>
            </a:endParaRPr>
          </a:p>
        </p:txBody>
      </p:sp>
      <p:sp>
        <p:nvSpPr>
          <p:cNvPr id="56339" name="Прямоугольник 180">
            <a:extLst>
              <a:ext uri="{FF2B5EF4-FFF2-40B4-BE49-F238E27FC236}">
                <a16:creationId xmlns:a16="http://schemas.microsoft.com/office/drawing/2014/main" id="{A620C5FC-596C-444F-86E9-405079C3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078" y="2881313"/>
            <a:ext cx="28896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Bəlğəm</a:t>
            </a:r>
            <a:r>
              <a:rPr lang="az-Latn-A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asanlıqla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çıxarılan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öskürək</a:t>
            </a:r>
            <a:r>
              <a:rPr lang="az-Latn-AZ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lər</a:t>
            </a:r>
            <a:r>
              <a:rPr lang="az-Latn-AZ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B6C35-FD5B-480D-B79D-651428E6095C}"/>
              </a:ext>
            </a:extLst>
          </p:cNvPr>
          <p:cNvSpPr txBox="1"/>
          <p:nvPr/>
        </p:nvSpPr>
        <p:spPr>
          <a:xfrm>
            <a:off x="4307314" y="5103853"/>
            <a:ext cx="3159839" cy="7848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z-Latn-AZ" sz="4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RENQALİN</a:t>
            </a:r>
            <a:r>
              <a:rPr lang="ru-RU" sz="4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A58C0517-6B3D-45E1-A061-9A995E4FEE67}"/>
              </a:ext>
            </a:extLst>
          </p:cNvPr>
          <p:cNvSpPr/>
          <p:nvPr/>
        </p:nvSpPr>
        <p:spPr>
          <a:xfrm rot="5400000">
            <a:off x="5986292" y="-181735"/>
            <a:ext cx="653653" cy="10020825"/>
          </a:xfrm>
          <a:prstGeom prst="rightBrace">
            <a:avLst>
              <a:gd name="adj1" fmla="val 25005"/>
              <a:gd name="adj2" fmla="val 5034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-ММХ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-ММХ" id="{5FAE99D3-6460-4914-89A4-F79C0B6204A8}" vid="{0D01588D-F320-47E8-B2A4-E24A9C1C09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1057</Words>
  <Application>Microsoft Office PowerPoint</Application>
  <PresentationFormat>Широкоэкранный</PresentationFormat>
  <Paragraphs>135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Constantia</vt:lpstr>
      <vt:lpstr>Futura PT Demi</vt:lpstr>
      <vt:lpstr>Muller Medium</vt:lpstr>
      <vt:lpstr>Muller Regular</vt:lpstr>
      <vt:lpstr>Times New Roman</vt:lpstr>
      <vt:lpstr>Verdana</vt:lpstr>
      <vt:lpstr>Wingdings</vt:lpstr>
      <vt:lpstr>Тема-ММХ</vt:lpstr>
      <vt:lpstr>ELMİ -İSTEHSALAT MATERİA MEDİKA HOLDİNQ ŞİRKƏTİ</vt:lpstr>
      <vt:lpstr>ELMİ -İSTEHSLAT MATERİA MEDİKA HOLDİNQ ŞİRKƏTİ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RENGALİNİ KİMƏ TÖVSİYYƏ ETMƏK OLAR</vt:lpstr>
      <vt:lpstr>Презентация PowerPoint</vt:lpstr>
      <vt:lpstr>Rengalinin üstünlükləri</vt:lpstr>
      <vt:lpstr>Презентация PowerPoint</vt:lpstr>
    </vt:vector>
  </TitlesOfParts>
  <Company>MMX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ELMİ -TƏDQİQAT MATERİA MEDİKA HOLDİNQ ŞİRKƏTİ</dc:title>
  <dc:creator>HP</dc:creator>
  <cp:lastModifiedBy>Zarifa Qasimova</cp:lastModifiedBy>
  <cp:revision>36</cp:revision>
  <dcterms:created xsi:type="dcterms:W3CDTF">2021-12-23T15:33:40Z</dcterms:created>
  <dcterms:modified xsi:type="dcterms:W3CDTF">2025-05-26T11:34:05Z</dcterms:modified>
</cp:coreProperties>
</file>