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257" r:id="rId2"/>
    <p:sldId id="290" r:id="rId3"/>
    <p:sldId id="282" r:id="rId4"/>
    <p:sldId id="279" r:id="rId5"/>
    <p:sldId id="291" r:id="rId6"/>
    <p:sldId id="288" r:id="rId7"/>
    <p:sldId id="289" r:id="rId8"/>
    <p:sldId id="280" r:id="rId9"/>
    <p:sldId id="292" r:id="rId10"/>
    <p:sldId id="28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6D20E-46F1-4521-AB88-F429645C565A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9D671-8844-43CA-AEF9-8AAF692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06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Тенотен – современный </a:t>
            </a:r>
            <a:r>
              <a:rPr lang="ru-RU" dirty="0" err="1"/>
              <a:t>анксиолитик</a:t>
            </a:r>
            <a:r>
              <a:rPr lang="ru-RU" dirty="0"/>
              <a:t> с вегетотропным действием.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Состав препарата представлен </a:t>
            </a:r>
            <a:r>
              <a:rPr lang="ru-RU" dirty="0" err="1"/>
              <a:t>релиз-активной</a:t>
            </a:r>
            <a:r>
              <a:rPr lang="ru-RU" dirty="0"/>
              <a:t> формой антител к мозгоспецифическому белку </a:t>
            </a:r>
            <a:r>
              <a:rPr lang="en-US" dirty="0"/>
              <a:t>S100</a:t>
            </a:r>
            <a:r>
              <a:rPr lang="ru-RU" dirty="0"/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Релиз - активные  антитела  получают  в  результате  специальной  технологической  обработки  исходной субстанции</a:t>
            </a:r>
            <a:endParaRPr lang="ru-RU" dirty="0">
              <a:solidFill>
                <a:schemeClr val="accent4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Как действует Тенотен: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Модифицирует функциональную активность мозгоспецифического  белка </a:t>
            </a:r>
            <a:r>
              <a:rPr lang="en-US" sz="2800" dirty="0"/>
              <a:t>S100</a:t>
            </a:r>
            <a:r>
              <a:rPr lang="ru-RU" sz="2800" dirty="0"/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Одна из главных функций белка </a:t>
            </a:r>
            <a:r>
              <a:rPr lang="en-US" i="1" dirty="0"/>
              <a:t>S</a:t>
            </a:r>
            <a:r>
              <a:rPr lang="ru-RU" i="1" dirty="0"/>
              <a:t>-100 - участие в  синаптических (информационных) процессах, происходящих в головном мозге.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i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Осуществляет воздействие на уровне рецепторов: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ГАМК,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Серотониновые,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 Сигма1,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 NMDA –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 </a:t>
            </a:r>
            <a:r>
              <a:rPr lang="ru-RU" i="1" dirty="0"/>
              <a:t>Что обеспечивает модулирование широкого спектра нейрональных эффектов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Улучшает синаптическую передачу и</a:t>
            </a:r>
            <a:endParaRPr lang="ru-RU" sz="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Влияет на активацию ионных каналов.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/>
              <a:t>Многочисленными экспериментальными исследованиями было доказано, что </a:t>
            </a:r>
            <a:r>
              <a:rPr lang="ru-RU" i="1" dirty="0"/>
              <a:t>Тенотен влияет на активацию кальциевых каналов, увеличивает максимальную скорость  нарастания потенциала действия, деполяризует  мембрану. Эти процессы обеспечивают синаптическую передачу в нервном окончании.</a:t>
            </a:r>
            <a:endParaRPr lang="ru-RU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4B815B-8A4F-467D-A59C-207D9ED22073}" type="slidenum">
              <a:rPr lang="ru-RU" altLang="ru-RU">
                <a:latin typeface="Calibri" panose="020F0502020204030204" pitchFamily="34" charset="0"/>
              </a:rPr>
              <a:pPr eaLnBrk="1" hangingPunct="1"/>
              <a:t>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84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530FE5A-1877-44D8-B171-F58C20F98A0F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8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1000">
                <a:latin typeface="Arial" panose="020B0604020202020204" pitchFamily="34" charset="0"/>
              </a:rPr>
              <a:t>Во-первых, благодаря вышеописанному уникальному механизму действия – регулирующему действию, Тенотен можно принимать в любых случаях обращения в аптеку, связанных с раздражительностью, тревогой и др. А, значит, первостольнику (работнику аптеки) не нужно разбираться в каждой конкретной ситуации «Какой же препарат выбрать?», а  порекомендовать Тенотен, который естественным путем и максимально щадяще устранит причину возникновения психоэмоциональных нарушений. </a:t>
            </a:r>
            <a:endParaRPr lang="ru-RU" altLang="ru-RU" sz="1000" b="1">
              <a:solidFill>
                <a:srgbClr val="990033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000">
                <a:latin typeface="Arial" panose="020B0604020202020204" pitchFamily="34" charset="0"/>
              </a:rPr>
              <a:t>Во-вторых, Тенотен можно рекомендовать как для лечения раздражительности, нервозности, так и для предупреждения стресса. З</a:t>
            </a:r>
            <a:r>
              <a:rPr lang="ru-RU" altLang="ru-RU">
                <a:latin typeface="Arial" panose="020B0604020202020204" pitchFamily="34" charset="0"/>
              </a:rPr>
              <a:t>начит, работник аптеки получает возможность увеличить среднюю стоимость чека и продажи в аптеке за счет рекомендации более 1 упаковки Тенотена: для лечения сейчас и для домашней аптечки на будущее с целью всегда иметь под рукой препарат для предупреждения стресса </a:t>
            </a:r>
            <a:r>
              <a:rPr lang="ru-RU" altLang="ru-RU" sz="1000">
                <a:latin typeface="Arial" panose="020B0604020202020204" pitchFamily="34" charset="0"/>
              </a:rPr>
              <a:t>(в случае предстоящего экзамена, авиаперелета, напряженной работы, визита к стоматологу).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000">
                <a:latin typeface="Arial" panose="020B0604020202020204" pitchFamily="34" charset="0"/>
              </a:rPr>
              <a:t>В-третьих, Тенотен</a:t>
            </a:r>
            <a:r>
              <a:rPr lang="ru-RU" altLang="ru-RU" sz="1000" b="1">
                <a:latin typeface="Arial" panose="020B0604020202020204" pitchFamily="34" charset="0"/>
              </a:rPr>
              <a:t> </a:t>
            </a:r>
            <a:r>
              <a:rPr lang="ru-RU" altLang="ru-RU" sz="1000">
                <a:latin typeface="Arial" panose="020B0604020202020204" pitchFamily="34" charset="0"/>
              </a:rPr>
              <a:t>не вызывает побочных эффектов со стороны ЦНС (дневной сонливости, вялости), а значит, его можно рекомендовать работоспособным людям, ведущим активный образ жизни, а также </a:t>
            </a:r>
            <a:r>
              <a:rPr lang="ru-RU" altLang="ru-RU" sz="1000" b="1">
                <a:latin typeface="Arial" panose="020B0604020202020204" pitchFamily="34" charset="0"/>
              </a:rPr>
              <a:t>водителям транспорта</a:t>
            </a:r>
            <a:r>
              <a:rPr lang="ru-RU" altLang="ru-RU" sz="1000">
                <a:latin typeface="Arial" panose="020B0604020202020204" pitchFamily="34" charset="0"/>
              </a:rPr>
              <a:t>. И, кроме того, Тенотен не вызывает значимых побочных эффектов со стороны внутренних органов и не имеет противопоказаний к приему по соматическим заболеваниям - значит Тенотен легко и без риска можно предлагать и людям пожилого возраста с «букетом» заболеваний.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>
                <a:latin typeface="Arial" panose="020B0604020202020204" pitchFamily="34" charset="0"/>
              </a:rPr>
              <a:t>В-четвертых, Тенотен совместим с любыми лекарственными препаратами, поэтому Тенотен можно продавать в качестве дополнительного лекарственного средства (это так называемая допродажа Тенотена) вместе с сердечно-сосудистыми препаратами, например, гипотензивными, </a:t>
            </a:r>
            <a:r>
              <a:rPr lang="en-US" altLang="ru-RU">
                <a:latin typeface="Arial" panose="020B0604020202020204" pitchFamily="34" charset="0"/>
              </a:rPr>
              <a:t>c </a:t>
            </a:r>
            <a:r>
              <a:rPr lang="ru-RU" altLang="ru-RU">
                <a:latin typeface="Arial" panose="020B0604020202020204" pitchFamily="34" charset="0"/>
              </a:rPr>
              <a:t>сосудистыми препаратами для улучшения мозгового кровообращения, а также с другими успокаивающими, в том числе со снотворными.</a:t>
            </a:r>
          </a:p>
        </p:txBody>
      </p:sp>
    </p:spTree>
    <p:extLst>
      <p:ext uri="{BB962C8B-B14F-4D97-AF65-F5344CB8AC3E}">
        <p14:creationId xmlns:p14="http://schemas.microsoft.com/office/powerpoint/2010/main" val="2310731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39442A-47F9-4634-8C40-21CEEB8434D0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2CE5C9A8-8974-41E0-8608-2DB174F0F467}" type="slidenum">
              <a:rPr lang="ru-RU" altLang="ru-RU" sz="120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10</a:t>
            </a:fld>
            <a:endParaRPr lang="ru-RU" altLang="ru-RU" sz="1200">
              <a:solidFill>
                <a:srgbClr val="FFFFFF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64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lnSpc>
                <a:spcPct val="90000"/>
              </a:lnSpc>
            </a:pPr>
            <a:endParaRPr lang="ru-RU" altLang="ru-RU" sz="1000">
              <a:latin typeface="Times New Roman" panose="02020603050405020304" pitchFamily="18" charset="0"/>
            </a:endParaRPr>
          </a:p>
          <a:p>
            <a:pPr marL="228600" indent="-228600">
              <a:lnSpc>
                <a:spcPct val="90000"/>
              </a:lnSpc>
            </a:pPr>
            <a:endParaRPr lang="ru-RU" altLang="ru-RU" sz="10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81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25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08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102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7580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831851" y="1651001"/>
            <a:ext cx="10515600" cy="44386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6398E5-E7EE-42C6-9124-9F2599C6A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29" y="6022165"/>
            <a:ext cx="1800000" cy="73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78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7580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057629" y="2489200"/>
            <a:ext cx="2803171" cy="8551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4557184" y="2489200"/>
            <a:ext cx="2803171" cy="8551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1"/>
          </p:nvPr>
        </p:nvSpPr>
        <p:spPr>
          <a:xfrm>
            <a:off x="8056739" y="2489200"/>
            <a:ext cx="2803171" cy="8551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2"/>
          </p:nvPr>
        </p:nvSpPr>
        <p:spPr>
          <a:xfrm>
            <a:off x="1057629" y="3953934"/>
            <a:ext cx="2803171" cy="8551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4557184" y="3953934"/>
            <a:ext cx="2803171" cy="8551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8056739" y="3953934"/>
            <a:ext cx="2803171" cy="8551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1057629" y="5418668"/>
            <a:ext cx="2803171" cy="8551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557184" y="5418668"/>
            <a:ext cx="2803171" cy="8551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8056739" y="5418668"/>
            <a:ext cx="2803171" cy="8551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4412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6">
                    <a:lumMod val="75000"/>
                    <a:lumOff val="25000"/>
                  </a:schemeClr>
                </a:solidFill>
                <a:latin typeface="Futura PT Demi" panose="020B0702020204020303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551" y="373594"/>
            <a:ext cx="1800000" cy="74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26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Объект с подписью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439335"/>
          </a:xfrm>
        </p:spPr>
        <p:txBody>
          <a:bodyPr anchor="b"/>
          <a:lstStyle>
            <a:lvl1pPr>
              <a:defRPr sz="3200">
                <a:solidFill>
                  <a:schemeClr val="accent6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18267"/>
            <a:ext cx="3932237" cy="365072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39788" y="2057400"/>
            <a:ext cx="393223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353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7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9F64F2B-AFDA-43BE-A037-0E41D2E57F78}"/>
              </a:ext>
            </a:extLst>
          </p:cNvPr>
          <p:cNvCxnSpPr/>
          <p:nvPr/>
        </p:nvCxnSpPr>
        <p:spPr>
          <a:xfrm>
            <a:off x="838200" y="1710663"/>
            <a:ext cx="105156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B6EF21-3537-4008-BDB6-E7B0882D7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004" y="427221"/>
            <a:ext cx="1800000" cy="73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98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8B7EECC-0A97-42C7-8698-3788C57FB96F}"/>
              </a:ext>
            </a:extLst>
          </p:cNvPr>
          <p:cNvCxnSpPr/>
          <p:nvPr/>
        </p:nvCxnSpPr>
        <p:spPr>
          <a:xfrm>
            <a:off x="838200" y="1600200"/>
            <a:ext cx="105156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35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F8398D2-DBD8-4F02-B7EA-FFF090357542}"/>
              </a:ext>
            </a:extLst>
          </p:cNvPr>
          <p:cNvCxnSpPr/>
          <p:nvPr/>
        </p:nvCxnSpPr>
        <p:spPr>
          <a:xfrm>
            <a:off x="838200" y="1600200"/>
            <a:ext cx="105156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753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2E7B9FE-5579-40DB-BC23-F30896FF1EBA}"/>
              </a:ext>
            </a:extLst>
          </p:cNvPr>
          <p:cNvCxnSpPr/>
          <p:nvPr/>
        </p:nvCxnSpPr>
        <p:spPr>
          <a:xfrm>
            <a:off x="839788" y="2057400"/>
            <a:ext cx="393223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62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FC0B270-2D79-4E99-A492-6AAE43256BD5}"/>
              </a:ext>
            </a:extLst>
          </p:cNvPr>
          <p:cNvCxnSpPr/>
          <p:nvPr/>
        </p:nvCxnSpPr>
        <p:spPr>
          <a:xfrm>
            <a:off x="839788" y="2057400"/>
            <a:ext cx="393223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61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3973C-1B24-46C7-B4BA-5BDF67F197F9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12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materiamedica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836712"/>
            <a:ext cx="7838256" cy="2160240"/>
          </a:xfrm>
        </p:spPr>
        <p:txBody>
          <a:bodyPr/>
          <a:lstStyle/>
          <a:p>
            <a:pPr algn="ctr"/>
            <a:r>
              <a:rPr lang="az-Latn-AZ" dirty="0"/>
              <a:t>ELMİ -TƏDQİQAT MATERİA MEDİKA HOLDİNQ ŞİRKƏTİ</a:t>
            </a: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58" y="4916561"/>
            <a:ext cx="3456384" cy="151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7" y="3140969"/>
            <a:ext cx="2160239" cy="10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960096" y="5366309"/>
            <a:ext cx="433354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Websayt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www.materiamedica.ru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Tel/</a:t>
            </a:r>
            <a:r>
              <a:rPr lang="en-US" altLang="ru-RU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faks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3A393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(994)12 488 68 92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z-Latn-AZ" altLang="ru-RU" sz="2000" dirty="0">
                <a:solidFill>
                  <a:srgbClr val="3A39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Ünvan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3A393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kumimoji="0" lang="az-Latn-AZ" altLang="ru-RU" sz="2000" b="0" i="0" u="none" strike="noStrike" cap="none" normalizeH="0" baseline="0" dirty="0">
                <a:ln>
                  <a:noFill/>
                </a:ln>
                <a:solidFill>
                  <a:srgbClr val="3A393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Bakı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3A393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az-Latn-AZ" altLang="ru-RU" sz="2000" b="0" i="0" u="none" strike="noStrike" cap="none" normalizeH="0" baseline="0" dirty="0">
                <a:ln>
                  <a:noFill/>
                </a:ln>
                <a:solidFill>
                  <a:srgbClr val="3A393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Nobel pr 15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3A393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06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122488" y="44450"/>
            <a:ext cx="82296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az-Latn-AZ" altLang="ru-RU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QƏBUL QAYDASI </a:t>
            </a:r>
          </a:p>
        </p:txBody>
      </p:sp>
      <p:cxnSp>
        <p:nvCxnSpPr>
          <p:cNvPr id="14339" name="Прямая соединительная линия 36"/>
          <p:cNvCxnSpPr>
            <a:cxnSpLocks noChangeShapeType="1"/>
          </p:cNvCxnSpPr>
          <p:nvPr/>
        </p:nvCxnSpPr>
        <p:spPr bwMode="auto">
          <a:xfrm>
            <a:off x="5864596" y="2909133"/>
            <a:ext cx="0" cy="36004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0" name="TextBox 37"/>
          <p:cNvSpPr txBox="1">
            <a:spLocks noChangeArrowheads="1"/>
          </p:cNvSpPr>
          <p:nvPr/>
        </p:nvSpPr>
        <p:spPr bwMode="auto">
          <a:xfrm>
            <a:off x="450853" y="2052688"/>
            <a:ext cx="25526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az-Latn-AZ" altLang="ru-RU" sz="2400" b="1" dirty="0">
              <a:solidFill>
                <a:srgbClr val="756525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az-Latn-AZ" altLang="ru-RU" sz="2400" b="1" dirty="0">
                <a:solidFill>
                  <a:srgbClr val="756525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MÜALİCƏ</a:t>
            </a:r>
            <a:endParaRPr lang="ru-RU" altLang="ru-RU" sz="2400" b="1" dirty="0">
              <a:solidFill>
                <a:srgbClr val="756525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14341" name="TextBox 38"/>
          <p:cNvSpPr txBox="1">
            <a:spLocks noChangeArrowheads="1"/>
          </p:cNvSpPr>
          <p:nvPr/>
        </p:nvSpPr>
        <p:spPr bwMode="auto">
          <a:xfrm>
            <a:off x="5638810" y="1887489"/>
            <a:ext cx="50642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az-Latn-AZ" altLang="ru-RU" sz="2400" b="1" dirty="0">
              <a:solidFill>
                <a:srgbClr val="756525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az-Latn-AZ" altLang="ru-RU" sz="2400" b="1" dirty="0">
                <a:solidFill>
                  <a:srgbClr val="756525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EMOSİONAL GƏRGİNLİYİNİN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az-Latn-AZ" altLang="ru-RU" sz="2400" b="1" dirty="0">
                <a:solidFill>
                  <a:srgbClr val="756525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QARŞISINI ALMAQ ÜÇÜN</a:t>
            </a:r>
            <a:endParaRPr lang="ru-RU" altLang="ru-RU" sz="2400" b="1" dirty="0">
              <a:solidFill>
                <a:srgbClr val="756525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560" y="3327129"/>
            <a:ext cx="687587" cy="759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7" name="TextBox 46"/>
          <p:cNvSpPr txBox="1">
            <a:spLocks noChangeArrowheads="1"/>
          </p:cNvSpPr>
          <p:nvPr/>
        </p:nvSpPr>
        <p:spPr bwMode="auto">
          <a:xfrm>
            <a:off x="450853" y="4131003"/>
            <a:ext cx="196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az-Latn-AZ" altLang="ru-RU" sz="2400" b="1" i="1" u="sng" dirty="0">
                <a:solidFill>
                  <a:srgbClr val="6633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1-3 ay ərzində</a:t>
            </a:r>
            <a:endParaRPr lang="ru-RU" altLang="ru-RU" sz="2400" b="1" i="1" u="sng" dirty="0">
              <a:solidFill>
                <a:srgbClr val="663300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pic>
        <p:nvPicPr>
          <p:cNvPr id="276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055" y="3088759"/>
            <a:ext cx="687587" cy="759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3742" y="3049017"/>
            <a:ext cx="687587" cy="759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1329" y="3029753"/>
            <a:ext cx="687587" cy="759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52" name="TextBox 52"/>
          <p:cNvSpPr txBox="1">
            <a:spLocks noChangeArrowheads="1"/>
          </p:cNvSpPr>
          <p:nvPr/>
        </p:nvSpPr>
        <p:spPr bwMode="auto">
          <a:xfrm>
            <a:off x="6914642" y="3265847"/>
            <a:ext cx="41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az-Latn-AZ" altLang="ru-RU" sz="2000" dirty="0">
                <a:solidFill>
                  <a:srgbClr val="6633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ya</a:t>
            </a:r>
            <a:endParaRPr lang="ru-RU" altLang="ru-RU" sz="2000" dirty="0">
              <a:solidFill>
                <a:srgbClr val="756525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14353" name="TextBox 54"/>
          <p:cNvSpPr txBox="1">
            <a:spLocks noChangeArrowheads="1"/>
          </p:cNvSpPr>
          <p:nvPr/>
        </p:nvSpPr>
        <p:spPr bwMode="auto">
          <a:xfrm>
            <a:off x="7277100" y="3867733"/>
            <a:ext cx="1966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az-Latn-AZ" altLang="ru-RU" sz="2400" b="1" dirty="0">
                <a:solidFill>
                  <a:srgbClr val="756525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Gündə 2 dəfə </a:t>
            </a:r>
          </a:p>
        </p:txBody>
      </p:sp>
      <p:sp>
        <p:nvSpPr>
          <p:cNvPr id="14354" name="TextBox 55"/>
          <p:cNvSpPr txBox="1">
            <a:spLocks noChangeArrowheads="1"/>
          </p:cNvSpPr>
          <p:nvPr/>
        </p:nvSpPr>
        <p:spPr bwMode="auto">
          <a:xfrm>
            <a:off x="5808663" y="5598288"/>
            <a:ext cx="64499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az-Latn-AZ" altLang="ru-RU" sz="2400" b="1" i="1" u="sng" dirty="0">
                <a:solidFill>
                  <a:srgbClr val="6633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Gözlənilən hadisədən 1-2 gün əvvəl ya həmin gün</a:t>
            </a:r>
            <a:endParaRPr lang="ru-RU" altLang="ru-RU" sz="2400" b="1" i="1" u="sng" dirty="0">
              <a:solidFill>
                <a:srgbClr val="663300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pic>
        <p:nvPicPr>
          <p:cNvPr id="143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404" y="3428999"/>
            <a:ext cx="2081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09533D-665A-4AEA-8BB6-841C6B5BC534}"/>
              </a:ext>
            </a:extLst>
          </p:cNvPr>
          <p:cNvSpPr txBox="1"/>
          <p:nvPr/>
        </p:nvSpPr>
        <p:spPr>
          <a:xfrm>
            <a:off x="1087878" y="3428999"/>
            <a:ext cx="504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800" dirty="0"/>
              <a:t>x</a:t>
            </a:r>
            <a:endParaRPr lang="ru-RU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BB155A-68C8-4C02-ABF7-D4BE2FCA1B37}"/>
              </a:ext>
            </a:extLst>
          </p:cNvPr>
          <p:cNvSpPr txBox="1"/>
          <p:nvPr/>
        </p:nvSpPr>
        <p:spPr>
          <a:xfrm>
            <a:off x="3003552" y="797081"/>
            <a:ext cx="8935544" cy="77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z-Latn-AZ" sz="1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Tenoten</a:t>
            </a:r>
            <a:r>
              <a:rPr lang="az-Latn-AZ" sz="1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uşaqlar üçün №40 sorma tablat 3 yaşdan 18 yaşa </a:t>
            </a:r>
            <a:r>
              <a:rPr lang="az-Latn-AZ" sz="1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gədər</a:t>
            </a:r>
            <a:endParaRPr lang="az-Latn-AZ" sz="1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z-Latn-AZ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Tenoten</a:t>
            </a:r>
            <a:r>
              <a:rPr lang="az-Latn-AZ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№40 sorma </a:t>
            </a:r>
            <a:r>
              <a:rPr lang="az-Latn-AZ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tablet</a:t>
            </a:r>
            <a:r>
              <a:rPr lang="az-Latn-AZ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 yaşdan yuxarı</a:t>
            </a:r>
            <a:endParaRPr lang="ru-RU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3156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Latn-A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ELMİ -İSTEHSLAT MATERİA MEDİKA HOLDİNQ ŞİRKƏTİ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609600" y="1807067"/>
            <a:ext cx="10744200" cy="410881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az-Latn-AZ" altLang="ru-RU" sz="2400" b="1" i="1" dirty="0">
                <a:solidFill>
                  <a:srgbClr val="202124"/>
                </a:solidFill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EİŞ 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Materia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Medica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Holding MMC </a:t>
            </a:r>
            <a:r>
              <a:rPr kumimoji="0" lang="az-Latn-AZ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Rusiyanın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bazar</a:t>
            </a:r>
            <a:r>
              <a:rPr kumimoji="0" lang="az-Latn-AZ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ın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da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ən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böyük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əczaçılıq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şirkətlərindən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biridir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Şirkət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1992-ci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ildə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yaradılıb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. 25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ildən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artıqdır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ki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Materia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Medica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Holdinq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müxtəlif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farmakoloji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qrupların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reseptsiz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innovativ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dərmanlarını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inkişaf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etdirir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istehsal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edir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və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təbliğ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edir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: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immunomodulyatorlar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virusəleyhinə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öskürək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əleyhinə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nootrop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utoloji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və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reproduktiv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sistemlərin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funksiyalarının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tənzimləyiciləri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Şirkətin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məhsullarının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orijinallığı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və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innovativliyi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həm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Rusiya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Federasiyasında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həm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də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xaricdə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qeydə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alınmış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onlarla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patentlə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təsdiqlənir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Şirkətin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dərman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vasitələrinin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yüksək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effektivliyi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və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təhlükəsizliyinin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unikal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birləşməsi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çoxsaylı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yerli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və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xarici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tədqiqatlarla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təsdiqlənir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Şirkətin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bütün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istehsal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müəssisələri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GMP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standartlarına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uyğunluq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sertifikatına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malikdir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altLang="ru-RU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02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3" y="0"/>
            <a:ext cx="11940466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az-Latn-AZ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VEQETOTROP TƏSİRLİ   MÜASİR SAKİTLƏŞDİRİCİ   PREPARAT 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1420457" y="1044530"/>
            <a:ext cx="8101013" cy="482430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marL="431800" indent="531813">
              <a:spcBef>
                <a:spcPct val="0"/>
              </a:spcBef>
              <a:buNone/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   </a:t>
            </a:r>
            <a:r>
              <a:rPr lang="az-Latn-A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Tərkibi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az-Latn-A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az-Latn-A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Beyinspesifik  S 100   zülalına   qarşı  reliz akriv</a:t>
            </a:r>
          </a:p>
          <a:p>
            <a:pPr marL="431800" indent="531813">
              <a:spcBef>
                <a:spcPct val="0"/>
              </a:spcBef>
              <a:buNone/>
              <a:defRPr/>
            </a:pPr>
            <a:r>
              <a:rPr lang="az-Latn-A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anticisimlərdən  ibarətdir </a:t>
            </a:r>
          </a:p>
          <a:p>
            <a:pPr marL="433060" indent="531927">
              <a:spcBef>
                <a:spcPts val="0"/>
              </a:spcBef>
              <a:buNone/>
              <a:defRPr/>
            </a:pPr>
            <a:endParaRPr lang="ru-RU" sz="1400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marL="433060" indent="531927">
              <a:spcBef>
                <a:spcPts val="0"/>
              </a:spcBef>
              <a:buNone/>
              <a:defRPr/>
            </a:pPr>
            <a:endParaRPr lang="ru-RU" sz="1400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433060" indent="531927">
              <a:spcBef>
                <a:spcPts val="0"/>
              </a:spcBef>
              <a:buNone/>
              <a:defRPr/>
            </a:pPr>
            <a:endParaRPr lang="ru-RU" sz="1400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marL="433060" indent="531927">
              <a:spcBef>
                <a:spcPts val="0"/>
              </a:spcBef>
              <a:buNone/>
              <a:defRPr/>
            </a:pPr>
            <a:endParaRPr lang="ru-RU" sz="1400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marL="433060" indent="531927">
              <a:spcBef>
                <a:spcPts val="0"/>
              </a:spcBef>
              <a:buNone/>
              <a:defRPr/>
            </a:pPr>
            <a:endParaRPr lang="ru-RU" sz="1400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marL="433060" indent="531927">
              <a:spcBef>
                <a:spcPts val="0"/>
              </a:spcBef>
              <a:buNone/>
              <a:defRPr/>
            </a:pPr>
            <a:endParaRPr lang="ru-RU" sz="1400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marL="433060" indent="531927">
              <a:spcBef>
                <a:spcPts val="0"/>
              </a:spcBef>
              <a:buNone/>
              <a:defRPr/>
            </a:pPr>
            <a:endParaRPr lang="ru-RU" sz="1400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marL="433060" indent="531927">
              <a:spcBef>
                <a:spcPts val="0"/>
              </a:spcBef>
              <a:buNone/>
              <a:defRPr/>
            </a:pPr>
            <a:endParaRPr lang="ru-RU" sz="1400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marL="433060" indent="531927">
              <a:spcBef>
                <a:spcPts val="0"/>
              </a:spcBef>
              <a:buNone/>
              <a:defRPr/>
            </a:pPr>
            <a:endParaRPr lang="ru-RU" sz="1400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marL="433060" indent="531927">
              <a:spcBef>
                <a:spcPts val="0"/>
              </a:spcBef>
              <a:buNone/>
              <a:defRPr/>
            </a:pPr>
            <a:endParaRPr lang="ru-RU" sz="1400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marL="433060" indent="-335621">
              <a:buFont typeface="Wingdings 2"/>
              <a:buChar char=""/>
              <a:defRPr/>
            </a:pP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49" name="Содержимое 2"/>
          <p:cNvSpPr txBox="1">
            <a:spLocks/>
          </p:cNvSpPr>
          <p:nvPr/>
        </p:nvSpPr>
        <p:spPr bwMode="auto">
          <a:xfrm>
            <a:off x="1540290" y="3128594"/>
            <a:ext cx="9431015" cy="1869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az-Latn-AZ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Təsir mexanizmi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az-Latn-AZ" alt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beyinspesifik</a:t>
            </a:r>
            <a:r>
              <a:rPr lang="az-Latn-AZ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S100 zülalının funksional aktivliyini </a:t>
            </a:r>
            <a:r>
              <a:rPr lang="az-Latn-AZ" alt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modulə</a:t>
            </a:r>
            <a:r>
              <a:rPr lang="az-Latn-AZ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etməklə  sinir impulslarının </a:t>
            </a:r>
            <a:r>
              <a:rPr lang="az-Latn-AZ" alt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ötürülməsini</a:t>
            </a:r>
            <a:r>
              <a:rPr lang="az-Latn-AZ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artırır və müxtəlif reseptorlar arasında  </a:t>
            </a:r>
            <a:r>
              <a:rPr lang="az-Latn-AZ" alt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sinaptik</a:t>
            </a:r>
            <a:r>
              <a:rPr lang="az-Latn-AZ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əlaqələri  tənzimləyir</a:t>
            </a:r>
          </a:p>
          <a:p>
            <a:pPr algn="ctr" eaLnBrk="1" hangingPunct="1"/>
            <a:r>
              <a:rPr lang="en-US" alt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Tenoten</a:t>
            </a: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Uşaqlar</a:t>
            </a: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üçün</a:t>
            </a: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mərkəzi</a:t>
            </a: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sinir</a:t>
            </a: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sistemində</a:t>
            </a: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aktivləşmə</a:t>
            </a: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tormozlanma</a:t>
            </a: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proseslərini</a:t>
            </a: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tənzimləyir</a:t>
            </a: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neyronların</a:t>
            </a: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enerji</a:t>
            </a: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mübadiləsini</a:t>
            </a: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bərpa edir</a:t>
            </a: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GABA-</a:t>
            </a:r>
            <a:r>
              <a:rPr lang="en-US" alt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nın</a:t>
            </a: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onun</a:t>
            </a: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reseptoru</a:t>
            </a: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ilə</a:t>
            </a: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qarşılıqlı</a:t>
            </a: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əlaqəsini</a:t>
            </a: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yaxşılaşdırır</a:t>
            </a: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GABA-</a:t>
            </a:r>
            <a:r>
              <a:rPr lang="en-US" alt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mimetik</a:t>
            </a: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təsir</a:t>
            </a: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göstərir</a:t>
            </a: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55" y="5686286"/>
            <a:ext cx="1510975" cy="82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707" y="5686286"/>
            <a:ext cx="1551637" cy="85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2781FA-3A4D-4F48-A28A-C8DD76BFF698}"/>
              </a:ext>
            </a:extLst>
          </p:cNvPr>
          <p:cNvSpPr txBox="1"/>
          <p:nvPr/>
        </p:nvSpPr>
        <p:spPr>
          <a:xfrm>
            <a:off x="781234" y="1801014"/>
            <a:ext cx="8935544" cy="77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z-Latn-AZ" sz="1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Tenoten</a:t>
            </a:r>
            <a:r>
              <a:rPr lang="az-Latn-AZ" sz="1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uşaqlar üçün №40 sorma tablat 3 yaşdan 18 yaşa </a:t>
            </a:r>
            <a:r>
              <a:rPr lang="az-Latn-AZ" sz="1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gədər</a:t>
            </a:r>
            <a:endParaRPr lang="az-Latn-AZ" sz="1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z-Latn-AZ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Tenoten</a:t>
            </a:r>
            <a:r>
              <a:rPr lang="az-Latn-AZ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№40 sorma </a:t>
            </a:r>
            <a:r>
              <a:rPr lang="az-Latn-AZ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tablet</a:t>
            </a:r>
            <a:r>
              <a:rPr lang="az-Latn-AZ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 yaşdan yuxarı</a:t>
            </a:r>
            <a:endParaRPr lang="ru-RU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6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267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83632" y="0"/>
            <a:ext cx="6912768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4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Ü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çlü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təsir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mexanizmi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5720" y="1628801"/>
            <a:ext cx="5184576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z-Latn-AZ" sz="2400" b="1" dirty="0">
                <a:latin typeface="Times New Roman" pitchFamily="18" charset="0"/>
                <a:cs typeface="Times New Roman" pitchFamily="18" charset="0"/>
              </a:rPr>
              <a:t>S 100 beyin spesifik zülala qarşı </a:t>
            </a:r>
          </a:p>
          <a:p>
            <a:pPr algn="ctr"/>
            <a:r>
              <a:rPr lang="az-Latn-AZ" sz="2400" b="1" dirty="0">
                <a:latin typeface="Times New Roman" pitchFamily="18" charset="0"/>
                <a:cs typeface="Times New Roman" pitchFamily="18" charset="0"/>
              </a:rPr>
              <a:t>Reliz </a:t>
            </a:r>
            <a:r>
              <a:rPr lang="az-Latn-AZ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az-Latn-AZ" sz="2400" b="1" dirty="0">
                <a:latin typeface="Times New Roman" pitchFamily="18" charset="0"/>
                <a:cs typeface="Times New Roman" pitchFamily="18" charset="0"/>
              </a:rPr>
              <a:t>Aktiv anticisimlər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8088" y="3068961"/>
            <a:ext cx="2735306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az-Latn-AZ" b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eyron</a:t>
            </a:r>
            <a:r>
              <a:rPr lang="az-Latn-AZ" b="1" dirty="0">
                <a:solidFill>
                  <a:schemeClr val="accent6">
                    <a:lumMod val="75000"/>
                  </a:schemeClr>
                </a:solidFill>
              </a:rPr>
              <a:t>ların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funksiyasın</a:t>
            </a:r>
            <a:r>
              <a:rPr lang="az-Latn-AZ" b="1" dirty="0">
                <a:solidFill>
                  <a:schemeClr val="accent6">
                    <a:lumMod val="75000"/>
                  </a:schemeClr>
                </a:solidFill>
              </a:rPr>
              <a:t>ı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normallaşdırılması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664" y="2930460"/>
            <a:ext cx="2304256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az-Latn-AZ" sz="1600" b="1" dirty="0">
                <a:solidFill>
                  <a:schemeClr val="accent6">
                    <a:lumMod val="75000"/>
                  </a:schemeClr>
                </a:solidFill>
              </a:rPr>
              <a:t>Beyində neyromediatorların səviyyəsinin normallaşdırılması 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07968" y="3068960"/>
            <a:ext cx="648072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83532" y="4274151"/>
            <a:ext cx="8496944" cy="11521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Tormozlaşma və aktivləşmə prosessləri  bərpa edir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56263" y="5877272"/>
            <a:ext cx="1899577" cy="7200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b="1" dirty="0"/>
              <a:t>Sakitləşdirici təsir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19936" y="5845778"/>
            <a:ext cx="2484276" cy="7200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b="1" dirty="0"/>
              <a:t>Vegetostabilləşdiric</a:t>
            </a:r>
            <a:r>
              <a:rPr lang="az-Latn-AZ" dirty="0"/>
              <a:t>i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976320" y="5877272"/>
            <a:ext cx="1291086" cy="7200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b="1" dirty="0"/>
              <a:t>Nootrop təsir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31213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8046C5-9BD1-478E-B57A-143E16DD2E26}"/>
              </a:ext>
            </a:extLst>
          </p:cNvPr>
          <p:cNvSpPr txBox="1"/>
          <p:nvPr/>
        </p:nvSpPr>
        <p:spPr>
          <a:xfrm>
            <a:off x="898863" y="1210412"/>
            <a:ext cx="8786675" cy="5242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İstifadəyə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göstərişlər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Nevrotik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nevrozabənzər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vəziyyətlərdə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psixosomatik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xəstəliklərdə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narahatlıq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halları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kompleks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terapiyanın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hissəsi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kimi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artan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sinir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gərginliyi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əsəbilik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narahatlıq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vegetativ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reaksiyalar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ilə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stress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pozğunluqları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Kompleks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terapiyanın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tərkib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hissəsi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kimi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emosional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fonun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qeyri-sabitliyi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əsəbilik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yaddaşın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zəifləməsi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vegetativ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pozğunluqlarla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müşayiət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olunan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qan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dövranı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mənşəli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nevroloji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pozğunluqlarda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narahatlıq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halları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Hər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hansı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səbəbdən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yaranan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narahatlıq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zamanı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həyacan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əleyhinə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təsir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göstərir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əsəbiliyi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azaldır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əhval-ruhiyyəni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psixo-emosional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stressə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dözümlülüyü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yaxşılaşdırır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Tenoten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stresdən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qoruyucu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təsirə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malikdir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stresin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mənfi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təsirini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azaldır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stresli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vəziyyətlərə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daha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asan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dözməyə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emosiyaları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idarə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etməyə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imkan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verir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Komorbid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xəstələrdə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narahatlığı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əhəmiyyətli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dərəcədə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azaldır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somatik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xəstəliklər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üçün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terapiyanın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effektivliyini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artırır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78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иперактивный ребенок - Республиканский центр содействия семейном воспитанию">
            <a:extLst>
              <a:ext uri="{FF2B5EF4-FFF2-40B4-BE49-F238E27FC236}">
                <a16:creationId xmlns:a16="http://schemas.microsoft.com/office/drawing/2014/main" id="{2766E59B-A5FA-4083-B6A4-96BF4127E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1"/>
            <a:ext cx="4769526" cy="23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B83255-F6FB-497E-8C44-D4472DAF6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920" y="5429087"/>
            <a:ext cx="1796381" cy="98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B0417D-2420-443D-84BD-956C37E1EA8A}"/>
              </a:ext>
            </a:extLst>
          </p:cNvPr>
          <p:cNvSpPr txBox="1"/>
          <p:nvPr/>
        </p:nvSpPr>
        <p:spPr>
          <a:xfrm>
            <a:off x="5390965" y="1888636"/>
            <a:ext cx="6094520" cy="670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Tenoten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Uşaqlar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üçün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yaşdan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yuxarı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nootrop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vegetato-stabilləşdirici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təsiri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həyacan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əleyhinə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dərman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vasitəsidir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C41238-5DE4-4B52-8360-134BC1F44968}"/>
              </a:ext>
            </a:extLst>
          </p:cNvPr>
          <p:cNvSpPr txBox="1"/>
          <p:nvPr/>
        </p:nvSpPr>
        <p:spPr>
          <a:xfrm>
            <a:off x="1766656" y="3901737"/>
            <a:ext cx="7688062" cy="17226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Tenoten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Uşaqlar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üçün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narahatlıq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əsəbilik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həyəcanı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vegetativ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pozğunluqların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təzahürləri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ilə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nevrotik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pozğunluqları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cümlədən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davranış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pozğunluğu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diqqət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çatışmazlığı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hiperaktivlik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pozğunluğu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ilə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öyrənmə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bacarıqlarının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inkişafında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pozğunluqlarla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oxumaq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yazmaq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saymaq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3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yaşdan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yuxarı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uşaqlar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üçün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göstərilir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86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оветы психолога">
            <a:extLst>
              <a:ext uri="{FF2B5EF4-FFF2-40B4-BE49-F238E27FC236}">
                <a16:creationId xmlns:a16="http://schemas.microsoft.com/office/drawing/2014/main" id="{15D800F0-0E80-4F81-B42F-AF78EA5AD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 bwMode="auto">
          <a:xfrm>
            <a:off x="213063" y="168675"/>
            <a:ext cx="6205492" cy="263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6A6B4C-D433-4011-B63B-6B2504F91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123" y="5313677"/>
            <a:ext cx="2173190" cy="119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8794EE-EC11-402E-891F-5310CEC2BB4D}"/>
              </a:ext>
            </a:extLst>
          </p:cNvPr>
          <p:cNvSpPr txBox="1"/>
          <p:nvPr/>
        </p:nvSpPr>
        <p:spPr>
          <a:xfrm>
            <a:off x="2452455" y="3217534"/>
            <a:ext cx="6727055" cy="24486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Tenoten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Uşaqlar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üçün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kollektivdə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adaptasiya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prosesini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asanlaşdırır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Uşaqlar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üçün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çətin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dövrdə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uşaq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bağçasına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məktəbə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uyğunlaşma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davranışı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yaxşılaşdırır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narahatlıq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səviyyəsini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azaldır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uşağa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uyğunlaşma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dövrünə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daha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tab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gətirməyə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kömək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Tenoten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Uşaqlar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üçün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öyrənmə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yaddaş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proseslərini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normallaşdırır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diqqət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</a:t>
            </a:r>
            <a:r>
              <a:rPr lang="az-Latn-A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ə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konsentrasiyanı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cəmləşdirməyə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kömək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Əlverişli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təhlükəsizlik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profilinə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malikdir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gündüz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yuxululuğuna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asılılığına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səbəb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olmur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476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855788" y="6021388"/>
            <a:ext cx="8812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400" b="1">
              <a:solidFill>
                <a:srgbClr val="990033"/>
              </a:solidFill>
            </a:endParaRP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700463" y="438467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Optima Cyr" pitchFamily="34" charset="0"/>
            </a:endParaRP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2024744" y="391886"/>
            <a:ext cx="83209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z-Latn-AZ" alt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TENOTEN UŞAQLAR ÜÇÜN və TENOTENİN ÜSTÜNLÜKLƏRİ</a:t>
            </a:r>
            <a:endParaRPr lang="ru-RU" alt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1847851" y="5084763"/>
            <a:ext cx="84629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sz="2800" b="1">
              <a:solidFill>
                <a:srgbClr val="C40062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sz="2800" b="1">
              <a:solidFill>
                <a:srgbClr val="C40062"/>
              </a:solidFill>
            </a:endParaRPr>
          </a:p>
        </p:txBody>
      </p:sp>
      <p:sp>
        <p:nvSpPr>
          <p:cNvPr id="12295" name="Rectangle 11"/>
          <p:cNvSpPr>
            <a:spLocks noChangeArrowheads="1"/>
          </p:cNvSpPr>
          <p:nvPr/>
        </p:nvSpPr>
        <p:spPr bwMode="auto">
          <a:xfrm>
            <a:off x="368424" y="1324167"/>
            <a:ext cx="8386353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az-Latn-AZ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altLang="ru-RU" sz="2000" b="1" dirty="0">
                <a:latin typeface="+mn-lt"/>
                <a:cs typeface="Times New Roman" panose="02020603050405020304" pitchFamily="18" charset="0"/>
              </a:rPr>
              <a:t>YUXULULUQ </a:t>
            </a:r>
            <a:r>
              <a:rPr lang="en-US" altLang="ru-RU" sz="2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az-Latn-AZ" altLang="ru-RU" sz="2000" b="1" dirty="0">
                <a:latin typeface="+mn-lt"/>
                <a:cs typeface="Times New Roman" panose="02020603050405020304" pitchFamily="18" charset="0"/>
              </a:rPr>
              <a:t>VERMİR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az-Latn-AZ" altLang="ru-RU" sz="2000" b="1" dirty="0"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az-Latn-AZ" altLang="ru-RU" sz="2000" b="1" dirty="0">
                <a:latin typeface="+mn-lt"/>
                <a:cs typeface="Times New Roman" panose="02020603050405020304" pitchFamily="18" charset="0"/>
              </a:rPr>
              <a:t>HƏM </a:t>
            </a:r>
            <a:r>
              <a:rPr lang="en-US" altLang="ru-RU" sz="2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az-Latn-AZ" altLang="ru-RU" sz="2000" b="1" dirty="0">
                <a:latin typeface="+mn-lt"/>
                <a:cs typeface="Times New Roman" panose="02020603050405020304" pitchFamily="18" charset="0"/>
              </a:rPr>
              <a:t>PROFİLAKTİK </a:t>
            </a:r>
            <a:r>
              <a:rPr lang="en-US" altLang="ru-RU" sz="2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az-Latn-AZ" altLang="ru-RU" sz="2000" b="1" dirty="0">
                <a:latin typeface="+mn-lt"/>
                <a:cs typeface="Times New Roman" panose="02020603050405020304" pitchFamily="18" charset="0"/>
              </a:rPr>
              <a:t>HƏM</a:t>
            </a:r>
            <a:r>
              <a:rPr lang="en-US" altLang="ru-RU" sz="2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az-Latn-AZ" altLang="ru-RU" sz="2000" b="1" dirty="0">
                <a:latin typeface="+mn-lt"/>
                <a:cs typeface="Times New Roman" panose="02020603050405020304" pitchFamily="18" charset="0"/>
              </a:rPr>
              <a:t> DƏ MÜALİCƏ MƏQSƏDİ İLƏ TƏYİN OLUNUR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az-Latn-AZ" altLang="ru-RU" sz="2000" b="1" dirty="0"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az-Latn-AZ" altLang="ru-RU" sz="2000" b="1" dirty="0">
                <a:latin typeface="+mn-lt"/>
                <a:cs typeface="Times New Roman" panose="02020603050405020304" pitchFamily="18" charset="0"/>
              </a:rPr>
              <a:t>LƏĞVETMƏ SİNDROMU TÖRƏTMİR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az-Latn-AZ" altLang="ru-RU" sz="2000" b="1" dirty="0"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ru-RU" sz="2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az-Latn-AZ" altLang="ru-RU" sz="2000" b="1" dirty="0">
                <a:latin typeface="+mn-lt"/>
                <a:cs typeface="Times New Roman" panose="02020603050405020304" pitchFamily="18" charset="0"/>
              </a:rPr>
              <a:t>ÖYRƏŞMƏ VƏ ASILILIQ YARATMIR</a:t>
            </a:r>
            <a:r>
              <a:rPr lang="ru-RU" altLang="ru-RU" sz="2000" b="1" dirty="0">
                <a:latin typeface="+mn-lt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endParaRPr lang="ru-RU" altLang="ru-RU" sz="2000" b="1" dirty="0"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ru-RU" sz="2000" b="1" dirty="0">
                <a:latin typeface="+mn-lt"/>
                <a:cs typeface="Times New Roman" panose="02020603050405020304" pitchFamily="18" charset="0"/>
              </a:rPr>
              <a:t>  </a:t>
            </a:r>
            <a:r>
              <a:rPr lang="az-Latn-AZ" altLang="ru-RU" sz="2000" b="1" dirty="0">
                <a:latin typeface="+mn-lt"/>
                <a:cs typeface="Times New Roman" panose="02020603050405020304" pitchFamily="18" charset="0"/>
              </a:rPr>
              <a:t>DAXİLİ </a:t>
            </a:r>
            <a:r>
              <a:rPr lang="en-US" altLang="ru-RU" sz="2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az-Latn-AZ" altLang="ru-RU" sz="2000" b="1" dirty="0">
                <a:latin typeface="+mn-lt"/>
                <a:cs typeface="Times New Roman" panose="02020603050405020304" pitchFamily="18" charset="0"/>
              </a:rPr>
              <a:t>ORQANLARA</a:t>
            </a:r>
            <a:r>
              <a:rPr lang="en-US" altLang="ru-RU" sz="2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az-Latn-AZ" altLang="ru-RU" sz="2000" b="1" dirty="0">
                <a:latin typeface="+mn-lt"/>
                <a:cs typeface="Times New Roman" panose="02020603050405020304" pitchFamily="18" charset="0"/>
              </a:rPr>
              <a:t> YAN TƏSİRİ YOXDUR</a:t>
            </a:r>
            <a:endParaRPr lang="ru-RU" altLang="ru-RU" sz="2000" b="1" dirty="0"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ru-RU" altLang="ru-RU" sz="2000" b="1" dirty="0"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ru-RU" sz="2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az-Latn-AZ" altLang="ru-RU" sz="2000" b="1" dirty="0">
                <a:latin typeface="+mn-lt"/>
                <a:cs typeface="Times New Roman" panose="02020603050405020304" pitchFamily="18" charset="0"/>
              </a:rPr>
              <a:t>DİGƏR PREPARATLAR </a:t>
            </a:r>
            <a:r>
              <a:rPr lang="en-US" altLang="ru-RU" sz="2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az-Latn-AZ" altLang="ru-RU" sz="2000" b="1" dirty="0">
                <a:latin typeface="+mn-lt"/>
                <a:cs typeface="Times New Roman" panose="02020603050405020304" pitchFamily="18" charset="0"/>
              </a:rPr>
              <a:t>İLƏ BİR YERDƏ</a:t>
            </a:r>
            <a:r>
              <a:rPr lang="ru-RU" altLang="ru-RU" sz="2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az-Latn-AZ" altLang="ru-RU" sz="2000" b="1" dirty="0">
                <a:latin typeface="+mn-lt"/>
                <a:cs typeface="Times New Roman" panose="02020603050405020304" pitchFamily="18" charset="0"/>
              </a:rPr>
              <a:t>İSTİFADƏ</a:t>
            </a:r>
            <a:r>
              <a:rPr lang="en-US" altLang="ru-RU" sz="2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az-Latn-AZ" altLang="ru-RU" sz="2000" b="1" dirty="0">
                <a:latin typeface="+mn-lt"/>
                <a:cs typeface="Times New Roman" panose="02020603050405020304" pitchFamily="18" charset="0"/>
              </a:rPr>
              <a:t> OLUNA </a:t>
            </a:r>
            <a:r>
              <a:rPr lang="en-US" altLang="ru-RU" sz="2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az-Latn-AZ" altLang="ru-RU" sz="2000" b="1" dirty="0">
                <a:latin typeface="+mn-lt"/>
                <a:cs typeface="Times New Roman" panose="02020603050405020304" pitchFamily="18" charset="0"/>
              </a:rPr>
              <a:t>BİLƏR</a:t>
            </a:r>
            <a:endParaRPr lang="ru-RU" altLang="ru-RU" sz="2000" b="1" dirty="0"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ru-RU" altLang="ru-RU" sz="2000" b="1" dirty="0"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ru-RU" sz="2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az-Latn-AZ" altLang="ru-RU" sz="2000" b="1" dirty="0">
                <a:latin typeface="+mn-lt"/>
                <a:cs typeface="Times New Roman" panose="02020603050405020304" pitchFamily="18" charset="0"/>
              </a:rPr>
              <a:t>RAHAT QƏBUL QAYDASI </a:t>
            </a:r>
            <a:endParaRPr lang="ru-RU" altLang="ru-RU" sz="2000" b="1" dirty="0"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ru-RU" altLang="ru-RU" sz="2000" b="1" dirty="0"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az-Latn-AZ" altLang="ru-RU" sz="2000" b="1" dirty="0">
                <a:latin typeface="+mn-lt"/>
                <a:cs typeface="Times New Roman" panose="02020603050405020304" pitchFamily="18" charset="0"/>
              </a:rPr>
              <a:t> RESEPTSİZ BURAXILIR</a:t>
            </a:r>
            <a:endParaRPr lang="ru-RU" altLang="ru-RU" sz="2000" b="1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altLang="ru-RU" sz="2200" b="1" dirty="0">
              <a:solidFill>
                <a:srgbClr val="C40062"/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F4C2BC-1980-4918-A2E8-FB360BEFA7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777" y="3424161"/>
            <a:ext cx="1887060" cy="18870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8EB1B5-141A-47B3-BBC1-032F49C26A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02" y="2297072"/>
            <a:ext cx="2087604" cy="208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6673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FA8B8C-1E2D-48BF-89DD-3869824474A3}"/>
              </a:ext>
            </a:extLst>
          </p:cNvPr>
          <p:cNvSpPr txBox="1"/>
          <p:nvPr/>
        </p:nvSpPr>
        <p:spPr>
          <a:xfrm>
            <a:off x="710214" y="2393774"/>
            <a:ext cx="6773662" cy="2562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Yuxusuzluq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asılılıq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olmadan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əlverişli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təhlükəsizlik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profilinə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malikdir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Avtomobil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idarə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etmək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qabiliyyətinə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təsir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etmir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Rahat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gəbul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qaydası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sorma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tabletlər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qəbul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üçün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tələb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olunmur</a:t>
            </a:r>
            <a:endParaRPr lang="az-Latn-A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az-Latn-A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İstifadə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qaydası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dozası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 tablet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gündə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dəfə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1 -3 ay</a:t>
            </a:r>
            <a:r>
              <a:rPr lang="az-Latn-A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yeməkdən 30 dəqiqə əvvəl sormaq.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9A9B378-28BB-4189-B8B5-EB0C67BA1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123" y="5313677"/>
            <a:ext cx="2173190" cy="119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DC7C7F-87D6-4151-B89F-CE1B819A4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6" y="139476"/>
            <a:ext cx="2173190" cy="119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0352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-ММХ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-ММХ" id="{5FAE99D3-6460-4914-89A4-F79C0B6204A8}" vid="{0D01588D-F320-47E8-B2A4-E24A9C1C09D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Тема-ММХ</Template>
  <TotalTime>245</TotalTime>
  <Words>1066</Words>
  <Application>Microsoft Office PowerPoint</Application>
  <PresentationFormat>Широкоэкранный</PresentationFormat>
  <Paragraphs>103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Futura PT Demi</vt:lpstr>
      <vt:lpstr>Optima Cyr</vt:lpstr>
      <vt:lpstr>Times New Roman</vt:lpstr>
      <vt:lpstr>Wingdings</vt:lpstr>
      <vt:lpstr>Wingdings 2</vt:lpstr>
      <vt:lpstr>Тема-ММХ</vt:lpstr>
      <vt:lpstr>ELMİ -TƏDQİQAT MATERİA MEDİKA HOLDİNQ ŞİRKƏTİ</vt:lpstr>
      <vt:lpstr>ELMİ -İSTEHSLAT MATERİA MEDİKA HOLDİNQ ŞİRKƏTİ</vt:lpstr>
      <vt:lpstr>VEQETOTROP TƏSİRLİ   MÜASİR SAKİTLƏŞDİRİCİ   PREPARAT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MMX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ELMİ -TƏDQİQAT MATERİA MEDİKA HOLDİNQ ŞİRKƏTİ</dc:title>
  <dc:creator>HP</dc:creator>
  <cp:lastModifiedBy>Zarifa Qasimova</cp:lastModifiedBy>
  <cp:revision>32</cp:revision>
  <dcterms:created xsi:type="dcterms:W3CDTF">2021-12-23T15:33:40Z</dcterms:created>
  <dcterms:modified xsi:type="dcterms:W3CDTF">2025-05-30T07:23:22Z</dcterms:modified>
</cp:coreProperties>
</file>